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webp" ContentType="image/webp"/>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12192000" cy="6858000"/>
  <p:notesSz cx="6858000" cy="12192000"/>
  <p:embeddedFontLst>
    <p:embeddedFont>
      <p:font typeface="Noto Sans SC" charset="-122" pitchFamily="34"/>
      <p:regular r:id="rId33"/>
    </p:embeddedFont>
    <p:embeddedFont>
      <p:font typeface="MiSans" charset="-122" pitchFamily="34"/>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33" Type="http://schemas.openxmlformats.org/officeDocument/2006/relationships/font" Target="fonts/font1.fntdata"/><Relationship Id="rId34"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svg"/><Relationship Id="rId3" Type="http://schemas.openxmlformats.org/officeDocument/2006/relationships/image" Target="../media/image-1-3.png"/><Relationship Id="rId4" Type="http://schemas.openxmlformats.org/officeDocument/2006/relationships/image" Target="../media/image-1-4.sv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image" Target="../media/image-1-7.png"/><Relationship Id="rId8" Type="http://schemas.openxmlformats.org/officeDocument/2006/relationships/image" Target="../media/image-1-8.svg"/><Relationship Id="rId9" Type="http://schemas.openxmlformats.org/officeDocument/2006/relationships/slideLayout" Target="../slideLayouts/slideLayout1.xml"/><Relationship Id="rId10"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sv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sv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webp"/><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image" Target="../media/image-2-9.png"/><Relationship Id="rId10" Type="http://schemas.openxmlformats.org/officeDocument/2006/relationships/image" Target="../media/image-2-10.svg"/><Relationship Id="rId11" Type="http://schemas.openxmlformats.org/officeDocument/2006/relationships/image" Target="../media/image-2-11.png"/><Relationship Id="rId12" Type="http://schemas.openxmlformats.org/officeDocument/2006/relationships/image" Target="../media/image-2-12.svg"/><Relationship Id="rId13" Type="http://schemas.openxmlformats.org/officeDocument/2006/relationships/image" Target="../media/image-2-13.png"/><Relationship Id="rId14" Type="http://schemas.openxmlformats.org/officeDocument/2006/relationships/image" Target="../media/image-2-14.svg"/><Relationship Id="rId15" Type="http://schemas.openxmlformats.org/officeDocument/2006/relationships/image" Target="../media/image-2-15.png"/><Relationship Id="rId16" Type="http://schemas.openxmlformats.org/officeDocument/2006/relationships/image" Target="../media/image-2-16.svg"/><Relationship Id="rId17" Type="http://schemas.openxmlformats.org/officeDocument/2006/relationships/image" Target="../media/image-2-17.png"/><Relationship Id="rId18" Type="http://schemas.openxmlformats.org/officeDocument/2006/relationships/image" Target="../media/image-2-18.svg"/><Relationship Id="rId19" Type="http://schemas.openxmlformats.org/officeDocument/2006/relationships/image" Target="../media/image-2-19.png"/><Relationship Id="rId20" Type="http://schemas.openxmlformats.org/officeDocument/2006/relationships/image" Target="../media/image-2-20.svg"/><Relationship Id="rId21" Type="http://schemas.openxmlformats.org/officeDocument/2006/relationships/image" Target="../media/image-2-21.png"/><Relationship Id="rId22" Type="http://schemas.openxmlformats.org/officeDocument/2006/relationships/image" Target="../media/image-2-22.svg"/><Relationship Id="rId23" Type="http://schemas.openxmlformats.org/officeDocument/2006/relationships/slideLayout" Target="../slideLayouts/slideLayout1.xml"/><Relationship Id="rId2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svg"/><Relationship Id="rId3" Type="http://schemas.openxmlformats.org/officeDocument/2006/relationships/slideLayout" Target="../slideLayouts/slideLayout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jp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svg"/><Relationship Id="rId3" Type="http://schemas.openxmlformats.org/officeDocument/2006/relationships/image" Target="../media/image-26-3.png"/><Relationship Id="rId4" Type="http://schemas.openxmlformats.org/officeDocument/2006/relationships/image" Target="../media/image-26-4.svg"/><Relationship Id="rId5" Type="http://schemas.openxmlformats.org/officeDocument/2006/relationships/image" Target="../media/image-26-5.png"/><Relationship Id="rId6" Type="http://schemas.openxmlformats.org/officeDocument/2006/relationships/image" Target="../media/image-26-6.svg"/><Relationship Id="rId7" Type="http://schemas.openxmlformats.org/officeDocument/2006/relationships/image" Target="../media/image-26-7.png"/><Relationship Id="rId8" Type="http://schemas.openxmlformats.org/officeDocument/2006/relationships/image" Target="../media/image-26-8.svg"/><Relationship Id="rId9" Type="http://schemas.openxmlformats.org/officeDocument/2006/relationships/slideLayout" Target="../slideLayouts/slideLayout1.xml"/><Relationship Id="rId10"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0480" y="1730375"/>
            <a:ext cx="12235815" cy="5128895"/>
          </a:xfrm>
          <a:prstGeom prst="rect">
            <a:avLst/>
          </a:prstGeom>
          <a:solidFill>
            <a:srgbClr val="C15145"/>
          </a:solidFill>
          <a:ln/>
        </p:spPr>
      </p:sp>
      <p:sp>
        <p:nvSpPr>
          <p:cNvPr id="5" name="Text 3"/>
          <p:cNvSpPr/>
          <p:nvPr/>
        </p:nvSpPr>
        <p:spPr>
          <a:xfrm>
            <a:off x="-30480" y="1730375"/>
            <a:ext cx="12235815" cy="51288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20100000">
            <a:off x="5164455" y="3388995"/>
            <a:ext cx="6988810" cy="2291080"/>
          </a:xfrm>
          <a:prstGeom prst="ellipse">
            <a:avLst/>
          </a:prstGeom>
          <a:solidFill>
            <a:srgbClr val="B2C3F7"/>
          </a:solidFill>
          <a:ln/>
        </p:spPr>
      </p:sp>
      <p:sp>
        <p:nvSpPr>
          <p:cNvPr id="7" name="Text 5"/>
          <p:cNvSpPr/>
          <p:nvPr/>
        </p:nvSpPr>
        <p:spPr>
          <a:xfrm rot="20100000">
            <a:off x="5164455" y="3388995"/>
            <a:ext cx="6988810" cy="22910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23620" y="1751965"/>
            <a:ext cx="2136775" cy="0"/>
          </a:xfrm>
          <a:prstGeom prst="line">
            <a:avLst/>
          </a:prstGeom>
          <a:noFill/>
          <a:ln w="63500">
            <a:solidFill>
              <a:srgbClr val="171717"/>
            </a:solidFill>
            <a:prstDash val="solid"/>
            <a:headEnd type="none"/>
            <a:tailEnd type="none"/>
          </a:ln>
        </p:spPr>
      </p:sp>
      <p:sp>
        <p:nvSpPr>
          <p:cNvPr id="9" name="Text 7"/>
          <p:cNvSpPr/>
          <p:nvPr/>
        </p:nvSpPr>
        <p:spPr>
          <a:xfrm>
            <a:off x="930275" y="5563870"/>
            <a:ext cx="2336165" cy="279400"/>
          </a:xfrm>
          <a:prstGeom prst="rect">
            <a:avLst/>
          </a:prstGeom>
          <a:noFill/>
          <a:ln/>
        </p:spPr>
        <p:txBody>
          <a:bodyPr wrap="square" lIns="91440" tIns="45720" rIns="91440" bIns="45720" rtlCol="0" anchor="t">
            <a:spAutoFit/>
          </a:bodyPr>
          <a:lstStyle/>
          <a:p>
            <a:pPr>
              <a:lnSpc>
                <a:spcPct val="100000"/>
              </a:lnSpc>
            </a:pPr>
            <a:r>
              <a:rPr lang="en-US" sz="1600" b="1" dirty="0">
                <a:solidFill>
                  <a:srgbClr val="FDF1E1"/>
                </a:solidFill>
                <a:latin typeface="Noto Sans SC" pitchFamily="34" charset="0"/>
                <a:ea typeface="Noto Sans SC" pitchFamily="34" charset="-122"/>
                <a:cs typeface="Noto Sans SC" pitchFamily="34" charset="-120"/>
              </a:rPr>
              <a:t>Kimi AI</a:t>
            </a:r>
            <a:endParaRPr lang="en-US" sz="1600" dirty="0"/>
          </a:p>
        </p:txBody>
      </p:sp>
      <p:sp>
        <p:nvSpPr>
          <p:cNvPr id="10" name="Text 8"/>
          <p:cNvSpPr/>
          <p:nvPr/>
        </p:nvSpPr>
        <p:spPr>
          <a:xfrm>
            <a:off x="930275" y="5901055"/>
            <a:ext cx="2336165" cy="279400"/>
          </a:xfrm>
          <a:prstGeom prst="rect">
            <a:avLst/>
          </a:prstGeom>
          <a:noFill/>
          <a:ln/>
        </p:spPr>
        <p:txBody>
          <a:bodyPr wrap="square" lIns="91440" tIns="45720" rIns="91440" bIns="45720" rtlCol="0" anchor="t">
            <a:spAutoFit/>
          </a:bodyPr>
          <a:lstStyle/>
          <a:p>
            <a:pPr>
              <a:lnSpc>
                <a:spcPct val="100000"/>
              </a:lnSpc>
            </a:pPr>
            <a:r>
              <a:rPr lang="en-US" sz="1600" b="1" dirty="0">
                <a:solidFill>
                  <a:srgbClr val="FDF1E1"/>
                </a:solidFill>
                <a:latin typeface="Noto Sans SC" pitchFamily="34" charset="0"/>
                <a:ea typeface="Noto Sans SC" pitchFamily="34" charset="-122"/>
                <a:cs typeface="Noto Sans SC" pitchFamily="34" charset="-120"/>
              </a:rPr>
              <a:t>2025/05/01</a:t>
            </a:r>
            <a:endParaRPr lang="en-US" sz="1600" dirty="0"/>
          </a:p>
        </p:txBody>
      </p:sp>
      <p:sp>
        <p:nvSpPr>
          <p:cNvPr id="11" name="Shape 9"/>
          <p:cNvSpPr/>
          <p:nvPr/>
        </p:nvSpPr>
        <p:spPr>
          <a:xfrm>
            <a:off x="10814050" y="668655"/>
            <a:ext cx="154081" cy="154305"/>
          </a:xfrm>
          <a:prstGeom prst="ellipse">
            <a:avLst/>
          </a:prstGeom>
          <a:solidFill>
            <a:srgbClr val="DAE3F5"/>
          </a:solidFill>
          <a:ln w="38100">
            <a:solidFill>
              <a:srgbClr val="3C2B22"/>
            </a:solidFill>
            <a:prstDash val="solid"/>
          </a:ln>
        </p:spPr>
      </p:sp>
      <p:sp>
        <p:nvSpPr>
          <p:cNvPr id="12" name="Text 10"/>
          <p:cNvSpPr/>
          <p:nvPr/>
        </p:nvSpPr>
        <p:spPr>
          <a:xfrm>
            <a:off x="10814050"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1068797" y="668655"/>
            <a:ext cx="154081" cy="154305"/>
          </a:xfrm>
          <a:prstGeom prst="ellipse">
            <a:avLst/>
          </a:prstGeom>
          <a:solidFill>
            <a:srgbClr val="DAE3F5"/>
          </a:solidFill>
          <a:ln w="38100">
            <a:solidFill>
              <a:srgbClr val="3C2B22"/>
            </a:solidFill>
            <a:prstDash val="solid"/>
          </a:ln>
        </p:spPr>
      </p:sp>
      <p:sp>
        <p:nvSpPr>
          <p:cNvPr id="14" name="Text 12"/>
          <p:cNvSpPr/>
          <p:nvPr/>
        </p:nvSpPr>
        <p:spPr>
          <a:xfrm>
            <a:off x="11068797"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1323544" y="668655"/>
            <a:ext cx="154081" cy="154305"/>
          </a:xfrm>
          <a:prstGeom prst="ellipse">
            <a:avLst/>
          </a:prstGeom>
          <a:solidFill>
            <a:srgbClr val="DAE3F5"/>
          </a:solidFill>
          <a:ln w="38100">
            <a:solidFill>
              <a:srgbClr val="3C2B22"/>
            </a:solidFill>
            <a:prstDash val="solid"/>
          </a:ln>
        </p:spPr>
      </p:sp>
      <p:sp>
        <p:nvSpPr>
          <p:cNvPr id="16" name="Text 14"/>
          <p:cNvSpPr/>
          <p:nvPr/>
        </p:nvSpPr>
        <p:spPr>
          <a:xfrm>
            <a:off x="11323544"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9:58-d2nf6fh8bjvh7rlj01m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92750" y="209550"/>
            <a:ext cx="5475605" cy="6858000"/>
          </a:xfrm>
          <a:prstGeom prst="rect">
            <a:avLst/>
          </a:prstGeom>
        </p:spPr>
      </p:pic>
      <p:pic>
        <p:nvPicPr>
          <p:cNvPr id="18" name="Image 1" descr="https://kimi-img.moonshot.cn/pub/slides/slides_tmpl/image/25-08-27-19:59:58-d2nf6fh8bjvh7rlj01ng.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610" y="4529455"/>
            <a:ext cx="1343025" cy="1371600"/>
          </a:xfrm>
          <a:prstGeom prst="rect">
            <a:avLst/>
          </a:prstGeom>
        </p:spPr>
      </p:pic>
      <p:pic>
        <p:nvPicPr>
          <p:cNvPr id="19" name="Image 2" descr="https://kimi-img.moonshot.cn/pub/slides/slides_tmpl/image/25-08-27-19:59:58-d2nf6fh8bjvh7rlj01ng.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0700" y="3879850"/>
            <a:ext cx="1978660" cy="2021205"/>
          </a:xfrm>
          <a:prstGeom prst="rect">
            <a:avLst/>
          </a:prstGeom>
        </p:spPr>
      </p:pic>
      <p:pic>
        <p:nvPicPr>
          <p:cNvPr id="20" name="Image 3" descr="https://kimi-img.moonshot.cn/pub/slides/slides_tmpl/image/25-08-27-19:59:58-d2nf6fh8bjvh7rlj01ng.sv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89540" y="1235075"/>
            <a:ext cx="933450" cy="953770"/>
          </a:xfrm>
          <a:prstGeom prst="rect">
            <a:avLst/>
          </a:prstGeom>
        </p:spPr>
      </p:pic>
      <p:sp>
        <p:nvSpPr>
          <p:cNvPr id="21" name="Text 15"/>
          <p:cNvSpPr/>
          <p:nvPr/>
        </p:nvSpPr>
        <p:spPr>
          <a:xfrm>
            <a:off x="857250" y="2285365"/>
            <a:ext cx="5238750" cy="2466975"/>
          </a:xfrm>
          <a:prstGeom prst="rect">
            <a:avLst/>
          </a:prstGeom>
          <a:noFill/>
          <a:ln/>
        </p:spPr>
        <p:txBody>
          <a:bodyPr wrap="square" lIns="91440" tIns="45720" rIns="91440" bIns="45720" rtlCol="0" anchor="ctr"/>
          <a:lstStyle/>
          <a:p>
            <a:pPr>
              <a:lnSpc>
                <a:spcPct val="100000"/>
              </a:lnSpc>
            </a:pPr>
            <a:r>
              <a:rPr lang="en-US" sz="4400" b="1" dirty="0">
                <a:solidFill>
                  <a:srgbClr val="FDF1E1"/>
                </a:solidFill>
                <a:latin typeface="Noto Sans SC" pitchFamily="34" charset="0"/>
                <a:ea typeface="Noto Sans SC" pitchFamily="34" charset="-122"/>
                <a:cs typeface="Noto Sans SC" pitchFamily="34" charset="-120"/>
              </a:rPr>
              <a:t>Hội nghị Trung ương 21: Quyết tâm giải phóng miền Nam</a:t>
            </a:r>
            <a:endParaRPr lang="en-US" sz="1600" dirty="0"/>
          </a:p>
        </p:txBody>
      </p:sp>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03</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83565"/>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Hai khả năng và quyết tâm</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3989586" y="1838325"/>
            <a:ext cx="4406900" cy="457200"/>
          </a:xfrm>
          <a:prstGeom prst="rect">
            <a:avLst/>
          </a:prstGeom>
          <a:noFill/>
          <a:ln/>
        </p:spPr>
        <p:txBody>
          <a:bodyPr wrap="square" lIns="0" tIns="0" rIns="0" bIns="0" rtlCol="0" anchor="ctr"/>
          <a:lstStyle/>
          <a:p>
            <a:pPr>
              <a:lnSpc>
                <a:spcPct val="100000"/>
              </a:lnSpc>
            </a:pPr>
            <a:r>
              <a:rPr lang="en-US" sz="3000" b="1" dirty="0">
                <a:solidFill>
                  <a:srgbClr val="C65B49"/>
                </a:solidFill>
                <a:latin typeface="Noto Sans SC" pitchFamily="34" charset="0"/>
                <a:ea typeface="Noto Sans SC" pitchFamily="34" charset="-122"/>
                <a:cs typeface="Noto Sans SC" pitchFamily="34" charset="-120"/>
              </a:rPr>
              <a:t>Hai khả năng phát triển</a:t>
            </a:r>
            <a:endParaRPr lang="en-US" sz="1600" dirty="0"/>
          </a:p>
        </p:txBody>
      </p:sp>
      <p:sp>
        <p:nvSpPr>
          <p:cNvPr id="5" name="Shape 3"/>
          <p:cNvSpPr/>
          <p:nvPr/>
        </p:nvSpPr>
        <p:spPr>
          <a:xfrm>
            <a:off x="926902" y="2498725"/>
            <a:ext cx="4673600" cy="1358900"/>
          </a:xfrm>
          <a:custGeom>
            <a:avLst/>
            <a:gdLst/>
            <a:ahLst/>
            <a:cxnLst/>
            <a:rect l="l" t="t" r="r" b="b"/>
            <a:pathLst>
              <a:path w="4673600" h="1358900">
                <a:moveTo>
                  <a:pt x="101605" y="0"/>
                </a:moveTo>
                <a:lnTo>
                  <a:pt x="4571995" y="0"/>
                </a:lnTo>
                <a:cubicBezTo>
                  <a:pt x="4628110" y="0"/>
                  <a:pt x="4673600" y="45490"/>
                  <a:pt x="4673600" y="101605"/>
                </a:cubicBezTo>
                <a:lnTo>
                  <a:pt x="4673600" y="1257295"/>
                </a:lnTo>
                <a:cubicBezTo>
                  <a:pt x="4673600" y="1313410"/>
                  <a:pt x="4628110" y="1358900"/>
                  <a:pt x="4571995" y="1358900"/>
                </a:cubicBezTo>
                <a:lnTo>
                  <a:pt x="101605" y="1358900"/>
                </a:lnTo>
                <a:cubicBezTo>
                  <a:pt x="45490" y="1358900"/>
                  <a:pt x="0" y="1313410"/>
                  <a:pt x="0" y="1257295"/>
                </a:cubicBezTo>
                <a:lnTo>
                  <a:pt x="0" y="101605"/>
                </a:lnTo>
                <a:cubicBezTo>
                  <a:pt x="0" y="45490"/>
                  <a:pt x="45490" y="0"/>
                  <a:pt x="101605" y="0"/>
                </a:cubicBezTo>
                <a:close/>
              </a:path>
            </a:pathLst>
          </a:custGeom>
          <a:solidFill>
            <a:srgbClr val="E9792E">
              <a:alpha val="10196"/>
            </a:srgbClr>
          </a:solidFill>
          <a:ln/>
        </p:spPr>
      </p:sp>
      <p:sp>
        <p:nvSpPr>
          <p:cNvPr id="6" name="Text 4"/>
          <p:cNvSpPr/>
          <p:nvPr/>
        </p:nvSpPr>
        <p:spPr>
          <a:xfrm>
            <a:off x="1066602" y="2701925"/>
            <a:ext cx="4394200" cy="355600"/>
          </a:xfrm>
          <a:prstGeom prst="rect">
            <a:avLst/>
          </a:prstGeom>
          <a:noFill/>
          <a:ln/>
        </p:spPr>
        <p:txBody>
          <a:bodyPr wrap="square" lIns="0" tIns="0" rIns="0" bIns="0" rtlCol="0" anchor="ctr"/>
          <a:lstStyle/>
          <a:p>
            <a:pPr algn="ctr">
              <a:lnSpc>
                <a:spcPct val="120000"/>
              </a:lnSpc>
            </a:pPr>
            <a:r>
              <a:rPr lang="en-US" sz="2000" b="1" dirty="0">
                <a:solidFill>
                  <a:srgbClr val="E9792E"/>
                </a:solidFill>
                <a:latin typeface="Noto Sans SC" pitchFamily="34" charset="0"/>
                <a:ea typeface="Noto Sans SC" pitchFamily="34" charset="-122"/>
                <a:cs typeface="Noto Sans SC" pitchFamily="34" charset="-120"/>
              </a:rPr>
              <a:t>Khả năng 1</a:t>
            </a:r>
            <a:endParaRPr lang="en-US" sz="1600" dirty="0"/>
          </a:p>
        </p:txBody>
      </p:sp>
      <p:sp>
        <p:nvSpPr>
          <p:cNvPr id="7" name="Text 5"/>
          <p:cNvSpPr/>
          <p:nvPr/>
        </p:nvSpPr>
        <p:spPr>
          <a:xfrm>
            <a:off x="1085652" y="3159125"/>
            <a:ext cx="4356100" cy="495300"/>
          </a:xfrm>
          <a:prstGeom prst="rect">
            <a:avLst/>
          </a:prstGeom>
          <a:noFill/>
          <a:ln/>
        </p:spPr>
        <p:txBody>
          <a:bodyPr wrap="square" lIns="0" tIns="0" rIns="0" bIns="0" rtlCol="0" anchor="ctr"/>
          <a:lstStyle/>
          <a:p>
            <a:pPr algn="ctr">
              <a:lnSpc>
                <a:spcPct val="110000"/>
              </a:lnSpc>
            </a:pPr>
            <a:r>
              <a:rPr lang="en-US" sz="1400" dirty="0">
                <a:solidFill>
                  <a:srgbClr val="403833"/>
                </a:solidFill>
                <a:latin typeface="MiSans" pitchFamily="34" charset="0"/>
                <a:ea typeface="MiSans" pitchFamily="34" charset="-122"/>
                <a:cs typeface="MiSans" pitchFamily="34" charset="-120"/>
              </a:rPr>
              <a:t>Đấu tranh hiệu quả trên ba mặt trận </a:t>
            </a:r>
            <a:pPr algn="ctr">
              <a:lnSpc>
                <a:spcPct val="110000"/>
              </a:lnSpc>
            </a:pPr>
            <a:r>
              <a:rPr lang="en-US" sz="1400" b="1" dirty="0">
                <a:solidFill>
                  <a:srgbClr val="403833"/>
                </a:solidFill>
                <a:latin typeface="MiSans" pitchFamily="34" charset="0"/>
                <a:ea typeface="MiSans" pitchFamily="34" charset="-122"/>
                <a:cs typeface="MiSans" pitchFamily="34" charset="-120"/>
              </a:rPr>
              <a:t>chính trị-quân sự-ngoại giao</a:t>
            </a:r>
            <a:pPr algn="ctr">
              <a:lnSpc>
                <a:spcPct val="110000"/>
              </a:lnSpc>
            </a:pPr>
            <a:r>
              <a:rPr lang="en-US" sz="1400" dirty="0">
                <a:solidFill>
                  <a:srgbClr val="403833"/>
                </a:solidFill>
                <a:latin typeface="MiSans" pitchFamily="34" charset="0"/>
                <a:ea typeface="MiSans" pitchFamily="34" charset="-122"/>
                <a:cs typeface="MiSans" pitchFamily="34" charset="-120"/>
              </a:rPr>
              <a:t>, buộc địch thi hành Hiệp định Paris.</a:t>
            </a:r>
            <a:endParaRPr lang="en-US" sz="1600" dirty="0"/>
          </a:p>
        </p:txBody>
      </p:sp>
      <p:sp>
        <p:nvSpPr>
          <p:cNvPr id="8" name="Text 6"/>
          <p:cNvSpPr/>
          <p:nvPr/>
        </p:nvSpPr>
        <p:spPr>
          <a:xfrm>
            <a:off x="5803702" y="2921000"/>
            <a:ext cx="812800" cy="508000"/>
          </a:xfrm>
          <a:prstGeom prst="rect">
            <a:avLst/>
          </a:prstGeom>
          <a:noFill/>
          <a:ln/>
        </p:spPr>
        <p:txBody>
          <a:bodyPr wrap="square" lIns="0" tIns="0" rIns="0" bIns="0" rtlCol="0" anchor="ctr"/>
          <a:lstStyle/>
          <a:p>
            <a:pPr>
              <a:lnSpc>
                <a:spcPct val="90000"/>
              </a:lnSpc>
            </a:pPr>
            <a:r>
              <a:rPr lang="en-US" sz="3600" b="1" dirty="0">
                <a:solidFill>
                  <a:srgbClr val="A5A8D1"/>
                </a:solidFill>
                <a:latin typeface="Noto Sans SC" pitchFamily="34" charset="0"/>
                <a:ea typeface="Noto Sans SC" pitchFamily="34" charset="-122"/>
                <a:cs typeface="Noto Sans SC" pitchFamily="34" charset="-120"/>
              </a:rPr>
              <a:t>VS</a:t>
            </a:r>
            <a:endParaRPr lang="en-US" sz="1600" dirty="0"/>
          </a:p>
        </p:txBody>
      </p:sp>
      <p:sp>
        <p:nvSpPr>
          <p:cNvPr id="9" name="Shape 7"/>
          <p:cNvSpPr/>
          <p:nvPr/>
        </p:nvSpPr>
        <p:spPr>
          <a:xfrm>
            <a:off x="6591498" y="2498725"/>
            <a:ext cx="4673600" cy="1358900"/>
          </a:xfrm>
          <a:custGeom>
            <a:avLst/>
            <a:gdLst/>
            <a:ahLst/>
            <a:cxnLst/>
            <a:rect l="l" t="t" r="r" b="b"/>
            <a:pathLst>
              <a:path w="4673600" h="1358900">
                <a:moveTo>
                  <a:pt x="101605" y="0"/>
                </a:moveTo>
                <a:lnTo>
                  <a:pt x="4571995" y="0"/>
                </a:lnTo>
                <a:cubicBezTo>
                  <a:pt x="4628110" y="0"/>
                  <a:pt x="4673600" y="45490"/>
                  <a:pt x="4673600" y="101605"/>
                </a:cubicBezTo>
                <a:lnTo>
                  <a:pt x="4673600" y="1257295"/>
                </a:lnTo>
                <a:cubicBezTo>
                  <a:pt x="4673600" y="1313410"/>
                  <a:pt x="4628110" y="1358900"/>
                  <a:pt x="4571995" y="1358900"/>
                </a:cubicBezTo>
                <a:lnTo>
                  <a:pt x="101605" y="1358900"/>
                </a:lnTo>
                <a:cubicBezTo>
                  <a:pt x="45490" y="1358900"/>
                  <a:pt x="0" y="1313410"/>
                  <a:pt x="0" y="1257295"/>
                </a:cubicBezTo>
                <a:lnTo>
                  <a:pt x="0" y="101605"/>
                </a:lnTo>
                <a:cubicBezTo>
                  <a:pt x="0" y="45490"/>
                  <a:pt x="45490" y="0"/>
                  <a:pt x="101605" y="0"/>
                </a:cubicBezTo>
                <a:close/>
              </a:path>
            </a:pathLst>
          </a:custGeom>
          <a:solidFill>
            <a:srgbClr val="C65B49">
              <a:alpha val="10196"/>
            </a:srgbClr>
          </a:solidFill>
          <a:ln/>
        </p:spPr>
      </p:sp>
      <p:sp>
        <p:nvSpPr>
          <p:cNvPr id="10" name="Text 8"/>
          <p:cNvSpPr/>
          <p:nvPr/>
        </p:nvSpPr>
        <p:spPr>
          <a:xfrm>
            <a:off x="6731198" y="2701925"/>
            <a:ext cx="4394200" cy="355600"/>
          </a:xfrm>
          <a:prstGeom prst="rect">
            <a:avLst/>
          </a:prstGeom>
          <a:noFill/>
          <a:ln/>
        </p:spPr>
        <p:txBody>
          <a:bodyPr wrap="square" lIns="0" tIns="0" rIns="0" bIns="0" rtlCol="0" anchor="ctr"/>
          <a:lstStyle/>
          <a:p>
            <a:pPr algn="ctr">
              <a:lnSpc>
                <a:spcPct val="120000"/>
              </a:lnSpc>
            </a:pPr>
            <a:r>
              <a:rPr lang="en-US" sz="2000" b="1" dirty="0">
                <a:solidFill>
                  <a:srgbClr val="C65B49"/>
                </a:solidFill>
                <a:latin typeface="Noto Sans SC" pitchFamily="34" charset="0"/>
                <a:ea typeface="Noto Sans SC" pitchFamily="34" charset="-122"/>
                <a:cs typeface="Noto Sans SC" pitchFamily="34" charset="-120"/>
              </a:rPr>
              <a:t>Khả năng 2</a:t>
            </a:r>
            <a:endParaRPr lang="en-US" sz="1600" dirty="0"/>
          </a:p>
        </p:txBody>
      </p:sp>
      <p:sp>
        <p:nvSpPr>
          <p:cNvPr id="11" name="Text 9"/>
          <p:cNvSpPr/>
          <p:nvPr/>
        </p:nvSpPr>
        <p:spPr>
          <a:xfrm>
            <a:off x="6750248" y="3159125"/>
            <a:ext cx="4356100" cy="495300"/>
          </a:xfrm>
          <a:prstGeom prst="rect">
            <a:avLst/>
          </a:prstGeom>
          <a:noFill/>
          <a:ln/>
        </p:spPr>
        <p:txBody>
          <a:bodyPr wrap="square" lIns="0" tIns="0" rIns="0" bIns="0" rtlCol="0" anchor="ctr"/>
          <a:lstStyle/>
          <a:p>
            <a:pPr algn="ctr">
              <a:lnSpc>
                <a:spcPct val="110000"/>
              </a:lnSpc>
            </a:pPr>
            <a:r>
              <a:rPr lang="en-US" sz="1400" dirty="0">
                <a:solidFill>
                  <a:srgbClr val="403833"/>
                </a:solidFill>
                <a:latin typeface="MiSans" pitchFamily="34" charset="0"/>
                <a:ea typeface="MiSans" pitchFamily="34" charset="-122"/>
                <a:cs typeface="MiSans" pitchFamily="34" charset="-120"/>
              </a:rPr>
              <a:t>Địch ngoan cố gây chiến, ta tiếp tục </a:t>
            </a:r>
            <a:pPr algn="ctr">
              <a:lnSpc>
                <a:spcPct val="110000"/>
              </a:lnSpc>
            </a:pPr>
            <a:r>
              <a:rPr lang="en-US" sz="1400" b="1" dirty="0">
                <a:solidFill>
                  <a:srgbClr val="403833"/>
                </a:solidFill>
                <a:latin typeface="MiSans" pitchFamily="34" charset="0"/>
                <a:ea typeface="MiSans" pitchFamily="34" charset="-122"/>
                <a:cs typeface="MiSans" pitchFamily="34" charset="-120"/>
              </a:rPr>
              <a:t>chiến tranh cách mạng</a:t>
            </a:r>
            <a:pPr algn="ctr">
              <a:lnSpc>
                <a:spcPct val="110000"/>
              </a:lnSpc>
            </a:pPr>
            <a:r>
              <a:rPr lang="en-US" sz="1400" dirty="0">
                <a:solidFill>
                  <a:srgbClr val="403833"/>
                </a:solidFill>
                <a:latin typeface="MiSans" pitchFamily="34" charset="0"/>
                <a:ea typeface="MiSans" pitchFamily="34" charset="-122"/>
                <a:cs typeface="MiSans" pitchFamily="34" charset="-120"/>
              </a:rPr>
              <a:t> gay go, quyết liệt hơn.</a:t>
            </a:r>
            <a:endParaRPr lang="en-US" sz="1600" dirty="0"/>
          </a:p>
        </p:txBody>
      </p:sp>
      <p:sp>
        <p:nvSpPr>
          <p:cNvPr id="12" name="Shape 10"/>
          <p:cNvSpPr/>
          <p:nvPr/>
        </p:nvSpPr>
        <p:spPr>
          <a:xfrm>
            <a:off x="254000" y="4257675"/>
            <a:ext cx="11684000" cy="762000"/>
          </a:xfrm>
          <a:custGeom>
            <a:avLst/>
            <a:gdLst/>
            <a:ahLst/>
            <a:cxnLst/>
            <a:rect l="l" t="t" r="r" b="b"/>
            <a:pathLst>
              <a:path w="11684000" h="762000">
                <a:moveTo>
                  <a:pt x="101597" y="0"/>
                </a:moveTo>
                <a:lnTo>
                  <a:pt x="11582403" y="0"/>
                </a:lnTo>
                <a:cubicBezTo>
                  <a:pt x="11638513" y="0"/>
                  <a:pt x="11684000" y="45487"/>
                  <a:pt x="11684000" y="101597"/>
                </a:cubicBezTo>
                <a:lnTo>
                  <a:pt x="11684000" y="660403"/>
                </a:lnTo>
                <a:cubicBezTo>
                  <a:pt x="11684000" y="716513"/>
                  <a:pt x="11638513" y="762000"/>
                  <a:pt x="11582403" y="762000"/>
                </a:cubicBezTo>
                <a:lnTo>
                  <a:pt x="101597" y="762000"/>
                </a:lnTo>
                <a:cubicBezTo>
                  <a:pt x="45487" y="762000"/>
                  <a:pt x="0" y="716513"/>
                  <a:pt x="0" y="660403"/>
                </a:cubicBezTo>
                <a:lnTo>
                  <a:pt x="0" y="101597"/>
                </a:lnTo>
                <a:cubicBezTo>
                  <a:pt x="0" y="45487"/>
                  <a:pt x="45487" y="0"/>
                  <a:pt x="101597" y="0"/>
                </a:cubicBezTo>
                <a:close/>
              </a:path>
            </a:pathLst>
          </a:custGeom>
          <a:solidFill>
            <a:srgbClr val="A5A8D1">
              <a:alpha val="20000"/>
            </a:srgbClr>
          </a:solidFill>
          <a:ln/>
        </p:spPr>
      </p:sp>
      <p:sp>
        <p:nvSpPr>
          <p:cNvPr id="13" name="Text 11"/>
          <p:cNvSpPr/>
          <p:nvPr/>
        </p:nvSpPr>
        <p:spPr>
          <a:xfrm>
            <a:off x="400050" y="4460875"/>
            <a:ext cx="11391900" cy="355600"/>
          </a:xfrm>
          <a:prstGeom prst="rect">
            <a:avLst/>
          </a:prstGeom>
          <a:noFill/>
          <a:ln/>
        </p:spPr>
        <p:txBody>
          <a:bodyPr wrap="square" lIns="0" tIns="0" rIns="0" bIns="0" rtlCol="0" anchor="ctr"/>
          <a:lstStyle/>
          <a:p>
            <a:pPr algn="ctr">
              <a:lnSpc>
                <a:spcPct val="130000"/>
              </a:lnSpc>
            </a:pPr>
            <a:r>
              <a:rPr lang="en-US" sz="1800" b="1" dirty="0">
                <a:solidFill>
                  <a:srgbClr val="403833"/>
                </a:solidFill>
                <a:latin typeface="MiSans" pitchFamily="34" charset="0"/>
                <a:ea typeface="MiSans" pitchFamily="34" charset="-122"/>
                <a:cs typeface="MiSans" pitchFamily="34" charset="-120"/>
              </a:rPr>
              <a:t>👉 </a:t>
            </a:r>
            <a:pPr algn="ctr">
              <a:lnSpc>
                <a:spcPct val="130000"/>
              </a:lnSpc>
            </a:pPr>
            <a:r>
              <a:rPr lang="en-US" sz="1800" b="1" dirty="0">
                <a:solidFill>
                  <a:srgbClr val="403833"/>
                </a:solidFill>
                <a:highlight>
                  <a:srgbClr val="E06C59">
                    <a:alpha val="30000"/>
                  </a:srgbClr>
                </a:highlight>
                <a:latin typeface="MiSans" pitchFamily="34" charset="0"/>
                <a:ea typeface="MiSans" pitchFamily="34" charset="-122"/>
                <a:cs typeface="MiSans" pitchFamily="34" charset="-120"/>
              </a:rPr>
              <a:t>Hết sức tranh thủ khả năng 1, nhưng phải chuẩn bị sẵn sàng cho khả năng 2.</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254000" y="2044700"/>
            <a:ext cx="5727700" cy="914400"/>
          </a:xfrm>
          <a:prstGeom prst="rect">
            <a:avLst/>
          </a:prstGeom>
          <a:noFill/>
          <a:ln/>
        </p:spPr>
        <p:txBody>
          <a:bodyPr wrap="square" lIns="0" tIns="0" rIns="0" bIns="0" rtlCol="0" anchor="ctr"/>
          <a:lstStyle/>
          <a:p>
            <a:pPr>
              <a:lnSpc>
                <a:spcPct val="100000"/>
              </a:lnSpc>
            </a:pPr>
            <a:r>
              <a:rPr lang="en-US" sz="3000" b="1" dirty="0">
                <a:solidFill>
                  <a:srgbClr val="C65B49"/>
                </a:solidFill>
                <a:latin typeface="Noto Sans SC" pitchFamily="34" charset="0"/>
                <a:ea typeface="Noto Sans SC" pitchFamily="34" charset="-122"/>
                <a:cs typeface="Noto Sans SC" pitchFamily="34" charset="-120"/>
              </a:rPr>
              <a:t>Quyết tâm: Tiếp tục chiến tranh cách mạng</a:t>
            </a:r>
            <a:endParaRPr lang="en-US" sz="1600" dirty="0"/>
          </a:p>
        </p:txBody>
      </p:sp>
      <p:sp>
        <p:nvSpPr>
          <p:cNvPr id="5" name="Text 3"/>
          <p:cNvSpPr/>
          <p:nvPr/>
        </p:nvSpPr>
        <p:spPr>
          <a:xfrm>
            <a:off x="254000" y="3162300"/>
            <a:ext cx="5638800" cy="1651000"/>
          </a:xfrm>
          <a:prstGeom prst="rect">
            <a:avLst/>
          </a:prstGeom>
          <a:noFill/>
          <a:ln/>
        </p:spPr>
        <p:txBody>
          <a:bodyPr wrap="square" lIns="0" tIns="0" rIns="0" bIns="0" rtlCol="0" anchor="ctr"/>
          <a:lstStyle/>
          <a:p>
            <a:pPr>
              <a:lnSpc>
                <a:spcPct val="140000"/>
              </a:lnSpc>
            </a:pPr>
            <a:r>
              <a:rPr lang="en-US" sz="1600" dirty="0">
                <a:solidFill>
                  <a:srgbClr val="403833"/>
                </a:solidFill>
                <a:latin typeface="MiSans" pitchFamily="34" charset="0"/>
                <a:ea typeface="MiSans" pitchFamily="34" charset="-122"/>
                <a:cs typeface="MiSans" pitchFamily="34" charset="-120"/>
              </a:rPr>
              <a:t>Nếu địch ngoan cố gây chiến, ta phải sẵn sàng tiếp tục </a:t>
            </a:r>
            <a:pPr>
              <a:lnSpc>
                <a:spcPct val="140000"/>
              </a:lnSpc>
            </a:pPr>
            <a:r>
              <a:rPr lang="en-US" sz="1600" b="1" dirty="0">
                <a:solidFill>
                  <a:srgbClr val="E9792E"/>
                </a:solidFill>
                <a:latin typeface="MiSans" pitchFamily="34" charset="0"/>
                <a:ea typeface="MiSans" pitchFamily="34" charset="-122"/>
                <a:cs typeface="MiSans" pitchFamily="34" charset="-120"/>
              </a:rPr>
              <a:t>chiến tranh cách mạng gay go, quyết liệt hơn</a:t>
            </a:r>
            <a:pPr>
              <a:lnSpc>
                <a:spcPct val="140000"/>
              </a:lnSpc>
            </a:pPr>
            <a:r>
              <a:rPr lang="en-US" sz="1600" dirty="0">
                <a:solidFill>
                  <a:srgbClr val="403833"/>
                </a:solidFill>
                <a:latin typeface="MiSans" pitchFamily="34" charset="0"/>
                <a:ea typeface="MiSans" pitchFamily="34" charset="-122"/>
                <a:cs typeface="MiSans" pitchFamily="34" charset="-120"/>
              </a:rPr>
              <a:t>. Nghị quyết khẳng định dứt khoát con đường của miền Nam là </a:t>
            </a:r>
            <a:pPr>
              <a:lnSpc>
                <a:spcPct val="140000"/>
              </a:lnSpc>
            </a:pPr>
            <a:r>
              <a:rPr lang="en-US" sz="1600" dirty="0">
                <a:solidFill>
                  <a:srgbClr val="403833"/>
                </a:solidFill>
                <a:highlight>
                  <a:srgbClr val="C65B49">
                    <a:alpha val="30000"/>
                  </a:srgbClr>
                </a:highlight>
                <a:latin typeface="MiSans" pitchFamily="34" charset="0"/>
                <a:ea typeface="MiSans" pitchFamily="34" charset="-122"/>
                <a:cs typeface="MiSans" pitchFamily="34" charset="-120"/>
              </a:rPr>
              <a:t>bạo lực cách mạng </a:t>
            </a:r>
            <a:pPr>
              <a:lnSpc>
                <a:spcPct val="140000"/>
              </a:lnSpc>
            </a:pPr>
            <a:r>
              <a:rPr lang="en-US" sz="1600" dirty="0">
                <a:solidFill>
                  <a:srgbClr val="403833"/>
                </a:solidFill>
                <a:latin typeface="MiSans" pitchFamily="34" charset="0"/>
                <a:ea typeface="MiSans" pitchFamily="34" charset="-122"/>
                <a:cs typeface="MiSans" pitchFamily="34" charset="-120"/>
              </a:rPr>
              <a:t>. Bất kể tình huống nào, ta cũng phải nắm vững thời cơ, giữ vững đường lối chiến lược tiến công.</a:t>
            </a:r>
            <a:endParaRPr lang="en-US" sz="1600" dirty="0"/>
          </a:p>
        </p:txBody>
      </p:sp>
      <p:pic>
        <p:nvPicPr>
          <p:cNvPr id="6" name="Image 0" descr="https://kimi-web-img.moonshot.cn/img/news-archive-assets.ku.edu/b08b99e7007c8287723be8e95a2ff351e2d29ef8.jpg">    </p:cNvPr>
          <p:cNvPicPr>
            <a:picLocks noChangeAspect="1"/>
          </p:cNvPicPr>
          <p:nvPr/>
        </p:nvPicPr>
        <p:blipFill>
          <a:blip r:embed="rId1"/>
          <a:srcRect l="3978" r="3978" t="0" b="0"/>
          <a:stretch/>
        </p:blipFill>
        <p:spPr>
          <a:xfrm>
            <a:off x="6096000" y="1397000"/>
            <a:ext cx="5842000" cy="4064000"/>
          </a:xfrm>
          <a:prstGeom prst="roundRect">
            <a:avLst>
              <a:gd name="adj" fmla="val 2500"/>
            </a:avLst>
          </a:prstGeom>
        </p:spPr>
      </p:pic>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1258292" y="1752600"/>
            <a:ext cx="9677400" cy="508000"/>
          </a:xfrm>
          <a:prstGeom prst="rect">
            <a:avLst/>
          </a:prstGeom>
          <a:noFill/>
          <a:ln/>
        </p:spPr>
        <p:txBody>
          <a:bodyPr wrap="square" lIns="0" tIns="0" rIns="0" bIns="0" rtlCol="0" anchor="ctr"/>
          <a:lstStyle/>
          <a:p>
            <a:pPr algn="ctr">
              <a:lnSpc>
                <a:spcPct val="90000"/>
              </a:lnSpc>
            </a:pPr>
            <a:r>
              <a:rPr lang="en-US" sz="3600" b="1" dirty="0">
                <a:solidFill>
                  <a:srgbClr val="C65B49"/>
                </a:solidFill>
                <a:latin typeface="Noto Sans SC" pitchFamily="34" charset="0"/>
                <a:ea typeface="Noto Sans SC" pitchFamily="34" charset="-122"/>
                <a:cs typeface="Noto Sans SC" pitchFamily="34" charset="-120"/>
              </a:rPr>
              <a:t>Quyết tâm chiến lược xuyên suốt của Đảng</a:t>
            </a:r>
            <a:endParaRPr lang="en-US" sz="1600" dirty="0"/>
          </a:p>
        </p:txBody>
      </p:sp>
      <p:sp>
        <p:nvSpPr>
          <p:cNvPr id="5" name="Shape 3"/>
          <p:cNvSpPr/>
          <p:nvPr/>
        </p:nvSpPr>
        <p:spPr>
          <a:xfrm>
            <a:off x="254000" y="2565400"/>
            <a:ext cx="3721100" cy="1371600"/>
          </a:xfrm>
          <a:custGeom>
            <a:avLst/>
            <a:gdLst/>
            <a:ahLst/>
            <a:cxnLst/>
            <a:rect l="l" t="t" r="r" b="b"/>
            <a:pathLst>
              <a:path w="3721100" h="1371600">
                <a:moveTo>
                  <a:pt x="101594" y="0"/>
                </a:moveTo>
                <a:lnTo>
                  <a:pt x="3619506" y="0"/>
                </a:lnTo>
                <a:cubicBezTo>
                  <a:pt x="3675615" y="0"/>
                  <a:pt x="3721100" y="45485"/>
                  <a:pt x="3721100" y="101594"/>
                </a:cubicBezTo>
                <a:lnTo>
                  <a:pt x="3721100" y="1270006"/>
                </a:lnTo>
                <a:cubicBezTo>
                  <a:pt x="3721100" y="1326115"/>
                  <a:pt x="3675615" y="1371600"/>
                  <a:pt x="3619506" y="1371600"/>
                </a:cubicBezTo>
                <a:lnTo>
                  <a:pt x="101594" y="1371600"/>
                </a:lnTo>
                <a:cubicBezTo>
                  <a:pt x="45485" y="1371600"/>
                  <a:pt x="0" y="1326115"/>
                  <a:pt x="0" y="1270006"/>
                </a:cubicBezTo>
                <a:lnTo>
                  <a:pt x="0" y="101594"/>
                </a:lnTo>
                <a:cubicBezTo>
                  <a:pt x="0" y="45523"/>
                  <a:pt x="45523" y="0"/>
                  <a:pt x="101594" y="0"/>
                </a:cubicBezTo>
                <a:close/>
              </a:path>
            </a:pathLst>
          </a:custGeom>
          <a:solidFill>
            <a:srgbClr val="C65B49">
              <a:alpha val="10196"/>
            </a:srgbClr>
          </a:solidFill>
          <a:ln/>
        </p:spPr>
      </p:sp>
      <p:sp>
        <p:nvSpPr>
          <p:cNvPr id="6" name="Shape 4"/>
          <p:cNvSpPr/>
          <p:nvPr/>
        </p:nvSpPr>
        <p:spPr>
          <a:xfrm>
            <a:off x="1887934" y="2768600"/>
            <a:ext cx="457200" cy="457200"/>
          </a:xfrm>
          <a:custGeom>
            <a:avLst/>
            <a:gdLst/>
            <a:ahLst/>
            <a:cxnLst/>
            <a:rect l="l" t="t" r="r" b="b"/>
            <a:pathLst>
              <a:path w="457200" h="457200">
                <a:moveTo>
                  <a:pt x="327898" y="368350"/>
                </a:moveTo>
                <a:lnTo>
                  <a:pt x="88850" y="129302"/>
                </a:lnTo>
                <a:cubicBezTo>
                  <a:pt x="68848" y="157341"/>
                  <a:pt x="57150" y="191631"/>
                  <a:pt x="57150" y="228600"/>
                </a:cubicBezTo>
                <a:cubicBezTo>
                  <a:pt x="57150" y="323255"/>
                  <a:pt x="133945" y="400050"/>
                  <a:pt x="228600" y="400050"/>
                </a:cubicBezTo>
                <a:cubicBezTo>
                  <a:pt x="265658" y="400050"/>
                  <a:pt x="299948" y="388352"/>
                  <a:pt x="327898" y="368350"/>
                </a:cubicBezTo>
                <a:close/>
                <a:moveTo>
                  <a:pt x="368350" y="327898"/>
                </a:moveTo>
                <a:cubicBezTo>
                  <a:pt x="388352" y="299859"/>
                  <a:pt x="400050" y="265569"/>
                  <a:pt x="400050" y="228600"/>
                </a:cubicBezTo>
                <a:cubicBezTo>
                  <a:pt x="400050" y="133945"/>
                  <a:pt x="323255" y="57150"/>
                  <a:pt x="228600" y="57150"/>
                </a:cubicBezTo>
                <a:cubicBezTo>
                  <a:pt x="191542" y="57150"/>
                  <a:pt x="157252" y="68848"/>
                  <a:pt x="129302" y="88850"/>
                </a:cubicBezTo>
                <a:lnTo>
                  <a:pt x="368350" y="327898"/>
                </a:lnTo>
                <a:close/>
                <a:moveTo>
                  <a:pt x="0" y="228600"/>
                </a:moveTo>
                <a:cubicBezTo>
                  <a:pt x="0" y="102432"/>
                  <a:pt x="102432" y="0"/>
                  <a:pt x="228600" y="0"/>
                </a:cubicBezTo>
                <a:cubicBezTo>
                  <a:pt x="354768" y="0"/>
                  <a:pt x="457200" y="102432"/>
                  <a:pt x="457200" y="228600"/>
                </a:cubicBezTo>
                <a:cubicBezTo>
                  <a:pt x="457200" y="354768"/>
                  <a:pt x="354768" y="457200"/>
                  <a:pt x="228600" y="457200"/>
                </a:cubicBezTo>
                <a:cubicBezTo>
                  <a:pt x="102432" y="457200"/>
                  <a:pt x="0" y="354768"/>
                  <a:pt x="0" y="228600"/>
                </a:cubicBezTo>
                <a:close/>
              </a:path>
            </a:pathLst>
          </a:custGeom>
          <a:solidFill>
            <a:srgbClr val="C65B49"/>
          </a:solidFill>
          <a:ln/>
        </p:spPr>
      </p:sp>
      <p:sp>
        <p:nvSpPr>
          <p:cNvPr id="7" name="Text 5"/>
          <p:cNvSpPr/>
          <p:nvPr/>
        </p:nvSpPr>
        <p:spPr>
          <a:xfrm>
            <a:off x="400050" y="3378200"/>
            <a:ext cx="3429000" cy="355600"/>
          </a:xfrm>
          <a:prstGeom prst="rect">
            <a:avLst/>
          </a:prstGeom>
          <a:noFill/>
          <a:ln/>
        </p:spPr>
        <p:txBody>
          <a:bodyPr wrap="square" lIns="0" tIns="0" rIns="0" bIns="0" rtlCol="0" anchor="ctr"/>
          <a:lstStyle/>
          <a:p>
            <a:pPr algn="ctr">
              <a:lnSpc>
                <a:spcPct val="130000"/>
              </a:lnSpc>
            </a:pPr>
            <a:r>
              <a:rPr lang="en-US" sz="1800" b="1" dirty="0">
                <a:solidFill>
                  <a:srgbClr val="403833"/>
                </a:solidFill>
                <a:latin typeface="MiSans" pitchFamily="34" charset="0"/>
                <a:ea typeface="MiSans" pitchFamily="34" charset="-122"/>
                <a:cs typeface="MiSans" pitchFamily="34" charset="-120"/>
              </a:rPr>
              <a:t>Không ảo tưởng hòa bình</a:t>
            </a:r>
            <a:endParaRPr lang="en-US" sz="1600" dirty="0"/>
          </a:p>
        </p:txBody>
      </p:sp>
      <p:sp>
        <p:nvSpPr>
          <p:cNvPr id="8" name="Shape 6"/>
          <p:cNvSpPr/>
          <p:nvPr/>
        </p:nvSpPr>
        <p:spPr>
          <a:xfrm>
            <a:off x="4233267" y="2565400"/>
            <a:ext cx="3721100" cy="1371600"/>
          </a:xfrm>
          <a:custGeom>
            <a:avLst/>
            <a:gdLst/>
            <a:ahLst/>
            <a:cxnLst/>
            <a:rect l="l" t="t" r="r" b="b"/>
            <a:pathLst>
              <a:path w="3721100" h="1371600">
                <a:moveTo>
                  <a:pt x="101594" y="0"/>
                </a:moveTo>
                <a:lnTo>
                  <a:pt x="3619506" y="0"/>
                </a:lnTo>
                <a:cubicBezTo>
                  <a:pt x="3675615" y="0"/>
                  <a:pt x="3721100" y="45485"/>
                  <a:pt x="3721100" y="101594"/>
                </a:cubicBezTo>
                <a:lnTo>
                  <a:pt x="3721100" y="1270006"/>
                </a:lnTo>
                <a:cubicBezTo>
                  <a:pt x="3721100" y="1326115"/>
                  <a:pt x="3675615" y="1371600"/>
                  <a:pt x="3619506" y="1371600"/>
                </a:cubicBezTo>
                <a:lnTo>
                  <a:pt x="101594" y="1371600"/>
                </a:lnTo>
                <a:cubicBezTo>
                  <a:pt x="45485" y="1371600"/>
                  <a:pt x="0" y="1326115"/>
                  <a:pt x="0" y="1270006"/>
                </a:cubicBezTo>
                <a:lnTo>
                  <a:pt x="0" y="101594"/>
                </a:lnTo>
                <a:cubicBezTo>
                  <a:pt x="0" y="45523"/>
                  <a:pt x="45523" y="0"/>
                  <a:pt x="101594" y="0"/>
                </a:cubicBezTo>
                <a:close/>
              </a:path>
            </a:pathLst>
          </a:custGeom>
          <a:solidFill>
            <a:srgbClr val="E9792E">
              <a:alpha val="10196"/>
            </a:srgbClr>
          </a:solidFill>
          <a:ln/>
        </p:spPr>
      </p:sp>
      <p:sp>
        <p:nvSpPr>
          <p:cNvPr id="9" name="Shape 7"/>
          <p:cNvSpPr/>
          <p:nvPr/>
        </p:nvSpPr>
        <p:spPr>
          <a:xfrm>
            <a:off x="5924352" y="2768600"/>
            <a:ext cx="342900" cy="457200"/>
          </a:xfrm>
          <a:custGeom>
            <a:avLst/>
            <a:gdLst/>
            <a:ahLst/>
            <a:cxnLst/>
            <a:rect l="l" t="t" r="r" b="b"/>
            <a:pathLst>
              <a:path w="342900" h="457200">
                <a:moveTo>
                  <a:pt x="142875" y="0"/>
                </a:moveTo>
                <a:cubicBezTo>
                  <a:pt x="158681" y="0"/>
                  <a:pt x="171450" y="12769"/>
                  <a:pt x="171450" y="28575"/>
                </a:cubicBezTo>
                <a:lnTo>
                  <a:pt x="171450" y="128588"/>
                </a:lnTo>
                <a:lnTo>
                  <a:pt x="114300" y="128588"/>
                </a:lnTo>
                <a:lnTo>
                  <a:pt x="114300" y="28575"/>
                </a:lnTo>
                <a:cubicBezTo>
                  <a:pt x="114300" y="12769"/>
                  <a:pt x="127069" y="0"/>
                  <a:pt x="142875" y="0"/>
                </a:cubicBezTo>
                <a:close/>
                <a:moveTo>
                  <a:pt x="28575" y="57150"/>
                </a:moveTo>
                <a:cubicBezTo>
                  <a:pt x="28575" y="41344"/>
                  <a:pt x="41344" y="28575"/>
                  <a:pt x="57150" y="28575"/>
                </a:cubicBezTo>
                <a:cubicBezTo>
                  <a:pt x="72956" y="28575"/>
                  <a:pt x="85725" y="41344"/>
                  <a:pt x="85725" y="57150"/>
                </a:cubicBezTo>
                <a:lnTo>
                  <a:pt x="85725" y="128588"/>
                </a:lnTo>
                <a:lnTo>
                  <a:pt x="28575" y="128588"/>
                </a:lnTo>
                <a:lnTo>
                  <a:pt x="28575" y="57150"/>
                </a:lnTo>
                <a:close/>
                <a:moveTo>
                  <a:pt x="200025" y="57150"/>
                </a:moveTo>
                <a:cubicBezTo>
                  <a:pt x="200025" y="41344"/>
                  <a:pt x="212794" y="28575"/>
                  <a:pt x="228600" y="28575"/>
                </a:cubicBezTo>
                <a:cubicBezTo>
                  <a:pt x="244406" y="28575"/>
                  <a:pt x="257175" y="41344"/>
                  <a:pt x="257175" y="57150"/>
                </a:cubicBezTo>
                <a:lnTo>
                  <a:pt x="257175" y="142875"/>
                </a:lnTo>
                <a:cubicBezTo>
                  <a:pt x="257175" y="158681"/>
                  <a:pt x="244406" y="171450"/>
                  <a:pt x="228600" y="171450"/>
                </a:cubicBezTo>
                <a:cubicBezTo>
                  <a:pt x="212794" y="171450"/>
                  <a:pt x="200025" y="158681"/>
                  <a:pt x="200025" y="142875"/>
                </a:cubicBezTo>
                <a:lnTo>
                  <a:pt x="200025" y="57150"/>
                </a:lnTo>
                <a:close/>
                <a:moveTo>
                  <a:pt x="285750" y="114300"/>
                </a:moveTo>
                <a:cubicBezTo>
                  <a:pt x="285750" y="98494"/>
                  <a:pt x="298519" y="85725"/>
                  <a:pt x="314325" y="85725"/>
                </a:cubicBezTo>
                <a:cubicBezTo>
                  <a:pt x="330131" y="85725"/>
                  <a:pt x="342900" y="98494"/>
                  <a:pt x="342900" y="114300"/>
                </a:cubicBezTo>
                <a:lnTo>
                  <a:pt x="342900" y="171450"/>
                </a:lnTo>
                <a:cubicBezTo>
                  <a:pt x="342900" y="187256"/>
                  <a:pt x="330131" y="200025"/>
                  <a:pt x="314325" y="200025"/>
                </a:cubicBezTo>
                <a:cubicBezTo>
                  <a:pt x="298519" y="200025"/>
                  <a:pt x="285750" y="187256"/>
                  <a:pt x="285750" y="171450"/>
                </a:cubicBezTo>
                <a:lnTo>
                  <a:pt x="285750" y="114300"/>
                </a:lnTo>
                <a:close/>
                <a:moveTo>
                  <a:pt x="200025" y="192881"/>
                </a:moveTo>
                <a:lnTo>
                  <a:pt x="200025" y="192345"/>
                </a:lnTo>
                <a:cubicBezTo>
                  <a:pt x="208419" y="197168"/>
                  <a:pt x="218152" y="200025"/>
                  <a:pt x="228600" y="200025"/>
                </a:cubicBezTo>
                <a:cubicBezTo>
                  <a:pt x="240387" y="200025"/>
                  <a:pt x="251281" y="196453"/>
                  <a:pt x="260390" y="190381"/>
                </a:cubicBezTo>
                <a:cubicBezTo>
                  <a:pt x="268159" y="212616"/>
                  <a:pt x="289411" y="228600"/>
                  <a:pt x="314325" y="228600"/>
                </a:cubicBezTo>
                <a:cubicBezTo>
                  <a:pt x="324773" y="228600"/>
                  <a:pt x="334506" y="225832"/>
                  <a:pt x="342900" y="220920"/>
                </a:cubicBezTo>
                <a:lnTo>
                  <a:pt x="342900" y="228600"/>
                </a:lnTo>
                <a:cubicBezTo>
                  <a:pt x="342900" y="275302"/>
                  <a:pt x="320486" y="316825"/>
                  <a:pt x="285750" y="342900"/>
                </a:cubicBezTo>
                <a:lnTo>
                  <a:pt x="285750" y="428625"/>
                </a:lnTo>
                <a:cubicBezTo>
                  <a:pt x="285750" y="444431"/>
                  <a:pt x="272981" y="457200"/>
                  <a:pt x="257175" y="457200"/>
                </a:cubicBezTo>
                <a:lnTo>
                  <a:pt x="114300" y="457200"/>
                </a:lnTo>
                <a:cubicBezTo>
                  <a:pt x="98494" y="457200"/>
                  <a:pt x="85725" y="444431"/>
                  <a:pt x="85725" y="428625"/>
                </a:cubicBezTo>
                <a:lnTo>
                  <a:pt x="85725" y="358616"/>
                </a:lnTo>
                <a:cubicBezTo>
                  <a:pt x="70277" y="351562"/>
                  <a:pt x="56078" y="341828"/>
                  <a:pt x="43845" y="329595"/>
                </a:cubicBezTo>
                <a:lnTo>
                  <a:pt x="33486" y="319236"/>
                </a:lnTo>
                <a:cubicBezTo>
                  <a:pt x="12055" y="297805"/>
                  <a:pt x="0" y="268694"/>
                  <a:pt x="0" y="238423"/>
                </a:cubicBezTo>
                <a:lnTo>
                  <a:pt x="0" y="214313"/>
                </a:lnTo>
                <a:cubicBezTo>
                  <a:pt x="0" y="182791"/>
                  <a:pt x="25628" y="157163"/>
                  <a:pt x="57150" y="157163"/>
                </a:cubicBezTo>
                <a:lnTo>
                  <a:pt x="135731" y="157163"/>
                </a:lnTo>
                <a:cubicBezTo>
                  <a:pt x="155466" y="157163"/>
                  <a:pt x="171450" y="173147"/>
                  <a:pt x="171450" y="192881"/>
                </a:cubicBezTo>
                <a:cubicBezTo>
                  <a:pt x="171450" y="212616"/>
                  <a:pt x="155466" y="228600"/>
                  <a:pt x="135731" y="228600"/>
                </a:cubicBezTo>
                <a:lnTo>
                  <a:pt x="85725" y="228600"/>
                </a:lnTo>
                <a:cubicBezTo>
                  <a:pt x="77867" y="228600"/>
                  <a:pt x="71438" y="235029"/>
                  <a:pt x="71438" y="242888"/>
                </a:cubicBezTo>
                <a:cubicBezTo>
                  <a:pt x="71438" y="250746"/>
                  <a:pt x="77867" y="257175"/>
                  <a:pt x="85725" y="257175"/>
                </a:cubicBezTo>
                <a:lnTo>
                  <a:pt x="135731" y="257175"/>
                </a:lnTo>
                <a:cubicBezTo>
                  <a:pt x="171271" y="257175"/>
                  <a:pt x="200025" y="228421"/>
                  <a:pt x="200025" y="192881"/>
                </a:cubicBezTo>
                <a:close/>
              </a:path>
            </a:pathLst>
          </a:custGeom>
          <a:solidFill>
            <a:srgbClr val="E9792E"/>
          </a:solidFill>
          <a:ln/>
        </p:spPr>
      </p:sp>
      <p:sp>
        <p:nvSpPr>
          <p:cNvPr id="10" name="Text 8"/>
          <p:cNvSpPr/>
          <p:nvPr/>
        </p:nvSpPr>
        <p:spPr>
          <a:xfrm>
            <a:off x="4379317" y="3378200"/>
            <a:ext cx="3429000" cy="355600"/>
          </a:xfrm>
          <a:prstGeom prst="rect">
            <a:avLst/>
          </a:prstGeom>
          <a:noFill/>
          <a:ln/>
        </p:spPr>
        <p:txBody>
          <a:bodyPr wrap="square" lIns="0" tIns="0" rIns="0" bIns="0" rtlCol="0" anchor="ctr"/>
          <a:lstStyle/>
          <a:p>
            <a:pPr algn="ctr">
              <a:lnSpc>
                <a:spcPct val="130000"/>
              </a:lnSpc>
            </a:pPr>
            <a:r>
              <a:rPr lang="en-US" sz="1800" b="1" dirty="0">
                <a:solidFill>
                  <a:srgbClr val="403833"/>
                </a:solidFill>
                <a:latin typeface="MiSans" pitchFamily="34" charset="0"/>
                <a:ea typeface="MiSans" pitchFamily="34" charset="-122"/>
                <a:cs typeface="MiSans" pitchFamily="34" charset="-120"/>
              </a:rPr>
              <a:t>Kiên định bạo lực cách mạng</a:t>
            </a:r>
            <a:endParaRPr lang="en-US" sz="1600" dirty="0"/>
          </a:p>
        </p:txBody>
      </p:sp>
      <p:sp>
        <p:nvSpPr>
          <p:cNvPr id="11" name="Shape 9"/>
          <p:cNvSpPr/>
          <p:nvPr/>
        </p:nvSpPr>
        <p:spPr>
          <a:xfrm>
            <a:off x="8212534" y="2565400"/>
            <a:ext cx="3721100" cy="1371600"/>
          </a:xfrm>
          <a:custGeom>
            <a:avLst/>
            <a:gdLst/>
            <a:ahLst/>
            <a:cxnLst/>
            <a:rect l="l" t="t" r="r" b="b"/>
            <a:pathLst>
              <a:path w="3721100" h="1371600">
                <a:moveTo>
                  <a:pt x="101594" y="0"/>
                </a:moveTo>
                <a:lnTo>
                  <a:pt x="3619506" y="0"/>
                </a:lnTo>
                <a:cubicBezTo>
                  <a:pt x="3675615" y="0"/>
                  <a:pt x="3721100" y="45485"/>
                  <a:pt x="3721100" y="101594"/>
                </a:cubicBezTo>
                <a:lnTo>
                  <a:pt x="3721100" y="1270006"/>
                </a:lnTo>
                <a:cubicBezTo>
                  <a:pt x="3721100" y="1326115"/>
                  <a:pt x="3675615" y="1371600"/>
                  <a:pt x="3619506" y="1371600"/>
                </a:cubicBezTo>
                <a:lnTo>
                  <a:pt x="101594" y="1371600"/>
                </a:lnTo>
                <a:cubicBezTo>
                  <a:pt x="45485" y="1371600"/>
                  <a:pt x="0" y="1326115"/>
                  <a:pt x="0" y="1270006"/>
                </a:cubicBezTo>
                <a:lnTo>
                  <a:pt x="0" y="101594"/>
                </a:lnTo>
                <a:cubicBezTo>
                  <a:pt x="0" y="45523"/>
                  <a:pt x="45523" y="0"/>
                  <a:pt x="101594" y="0"/>
                </a:cubicBezTo>
                <a:close/>
              </a:path>
            </a:pathLst>
          </a:custGeom>
          <a:solidFill>
            <a:srgbClr val="E06C59">
              <a:alpha val="10196"/>
            </a:srgbClr>
          </a:solidFill>
          <a:ln/>
        </p:spPr>
      </p:sp>
      <p:sp>
        <p:nvSpPr>
          <p:cNvPr id="12" name="Shape 10"/>
          <p:cNvSpPr/>
          <p:nvPr/>
        </p:nvSpPr>
        <p:spPr>
          <a:xfrm>
            <a:off x="9903817" y="2768600"/>
            <a:ext cx="342900" cy="457200"/>
          </a:xfrm>
          <a:custGeom>
            <a:avLst/>
            <a:gdLst/>
            <a:ahLst/>
            <a:cxnLst/>
            <a:rect l="l" t="t" r="r" b="b"/>
            <a:pathLst>
              <a:path w="342900" h="457200">
                <a:moveTo>
                  <a:pt x="191631" y="15538"/>
                </a:moveTo>
                <a:cubicBezTo>
                  <a:pt x="180469" y="4376"/>
                  <a:pt x="162342" y="4376"/>
                  <a:pt x="151180" y="15538"/>
                </a:cubicBezTo>
                <a:lnTo>
                  <a:pt x="8305" y="158413"/>
                </a:lnTo>
                <a:cubicBezTo>
                  <a:pt x="-2857" y="169575"/>
                  <a:pt x="-2857" y="187702"/>
                  <a:pt x="8305" y="198864"/>
                </a:cubicBezTo>
                <a:cubicBezTo>
                  <a:pt x="19467" y="210026"/>
                  <a:pt x="37594" y="210026"/>
                  <a:pt x="48756" y="198864"/>
                </a:cubicBezTo>
                <a:lnTo>
                  <a:pt x="142875" y="104745"/>
                </a:lnTo>
                <a:lnTo>
                  <a:pt x="142875" y="435769"/>
                </a:lnTo>
                <a:cubicBezTo>
                  <a:pt x="142875" y="451574"/>
                  <a:pt x="155644" y="464344"/>
                  <a:pt x="171450" y="464344"/>
                </a:cubicBezTo>
                <a:cubicBezTo>
                  <a:pt x="187256" y="464344"/>
                  <a:pt x="200025" y="451574"/>
                  <a:pt x="200025" y="435769"/>
                </a:cubicBezTo>
                <a:lnTo>
                  <a:pt x="200025" y="104745"/>
                </a:lnTo>
                <a:lnTo>
                  <a:pt x="294144" y="198864"/>
                </a:lnTo>
                <a:cubicBezTo>
                  <a:pt x="305306" y="210026"/>
                  <a:pt x="323433" y="210026"/>
                  <a:pt x="334595" y="198864"/>
                </a:cubicBezTo>
                <a:cubicBezTo>
                  <a:pt x="345758" y="187702"/>
                  <a:pt x="345758" y="169575"/>
                  <a:pt x="334595" y="158413"/>
                </a:cubicBezTo>
                <a:lnTo>
                  <a:pt x="191720" y="15538"/>
                </a:lnTo>
                <a:close/>
              </a:path>
            </a:pathLst>
          </a:custGeom>
          <a:solidFill>
            <a:srgbClr val="E06C59"/>
          </a:solidFill>
          <a:ln/>
        </p:spPr>
      </p:sp>
      <p:sp>
        <p:nvSpPr>
          <p:cNvPr id="13" name="Text 11"/>
          <p:cNvSpPr/>
          <p:nvPr/>
        </p:nvSpPr>
        <p:spPr>
          <a:xfrm>
            <a:off x="8358584" y="3378200"/>
            <a:ext cx="3429000" cy="355600"/>
          </a:xfrm>
          <a:prstGeom prst="rect">
            <a:avLst/>
          </a:prstGeom>
          <a:noFill/>
          <a:ln/>
        </p:spPr>
        <p:txBody>
          <a:bodyPr wrap="square" lIns="0" tIns="0" rIns="0" bIns="0" rtlCol="0" anchor="ctr"/>
          <a:lstStyle/>
          <a:p>
            <a:pPr algn="ctr">
              <a:lnSpc>
                <a:spcPct val="130000"/>
              </a:lnSpc>
            </a:pPr>
            <a:r>
              <a:rPr lang="en-US" sz="1800" b="1" dirty="0">
                <a:solidFill>
                  <a:srgbClr val="403833"/>
                </a:solidFill>
                <a:latin typeface="MiSans" pitchFamily="34" charset="0"/>
                <a:ea typeface="MiSans" pitchFamily="34" charset="-122"/>
                <a:cs typeface="MiSans" pitchFamily="34" charset="-120"/>
              </a:rPr>
              <a:t>Giữ vững thế tiến công</a:t>
            </a:r>
            <a:endParaRPr lang="en-US" sz="1600" dirty="0"/>
          </a:p>
        </p:txBody>
      </p:sp>
      <p:sp>
        <p:nvSpPr>
          <p:cNvPr id="14" name="Shape 12"/>
          <p:cNvSpPr/>
          <p:nvPr/>
        </p:nvSpPr>
        <p:spPr>
          <a:xfrm>
            <a:off x="2871986" y="4343400"/>
            <a:ext cx="6451600" cy="762000"/>
          </a:xfrm>
          <a:custGeom>
            <a:avLst/>
            <a:gdLst/>
            <a:ahLst/>
            <a:cxnLst/>
            <a:rect l="l" t="t" r="r" b="b"/>
            <a:pathLst>
              <a:path w="6451600" h="762000">
                <a:moveTo>
                  <a:pt x="101597" y="0"/>
                </a:moveTo>
                <a:lnTo>
                  <a:pt x="6350003" y="0"/>
                </a:lnTo>
                <a:cubicBezTo>
                  <a:pt x="6406113" y="0"/>
                  <a:pt x="6451600" y="45487"/>
                  <a:pt x="6451600" y="101597"/>
                </a:cubicBezTo>
                <a:lnTo>
                  <a:pt x="6451600" y="660403"/>
                </a:lnTo>
                <a:cubicBezTo>
                  <a:pt x="6451600" y="716513"/>
                  <a:pt x="6406113" y="762000"/>
                  <a:pt x="6350003" y="762000"/>
                </a:cubicBezTo>
                <a:lnTo>
                  <a:pt x="101597" y="762000"/>
                </a:lnTo>
                <a:cubicBezTo>
                  <a:pt x="45487" y="762000"/>
                  <a:pt x="0" y="716513"/>
                  <a:pt x="0" y="660403"/>
                </a:cubicBezTo>
                <a:lnTo>
                  <a:pt x="0" y="101597"/>
                </a:lnTo>
                <a:cubicBezTo>
                  <a:pt x="0" y="45487"/>
                  <a:pt x="45487" y="0"/>
                  <a:pt x="101597" y="0"/>
                </a:cubicBezTo>
                <a:close/>
              </a:path>
            </a:pathLst>
          </a:custGeom>
          <a:solidFill>
            <a:srgbClr val="A5A8D1">
              <a:alpha val="20000"/>
            </a:srgbClr>
          </a:solidFill>
          <a:ln/>
        </p:spPr>
      </p:sp>
      <p:sp>
        <p:nvSpPr>
          <p:cNvPr id="15" name="Text 13"/>
          <p:cNvSpPr/>
          <p:nvPr/>
        </p:nvSpPr>
        <p:spPr>
          <a:xfrm>
            <a:off x="2808486" y="4343400"/>
            <a:ext cx="6578600" cy="762000"/>
          </a:xfrm>
          <a:prstGeom prst="rect">
            <a:avLst/>
          </a:prstGeom>
          <a:noFill/>
          <a:ln/>
        </p:spPr>
        <p:txBody>
          <a:bodyPr wrap="square" lIns="203200" tIns="203200" rIns="203200" bIns="203200" rtlCol="0" anchor="ctr"/>
          <a:lstStyle/>
          <a:p>
            <a:pPr algn="ctr">
              <a:lnSpc>
                <a:spcPct val="120000"/>
              </a:lnSpc>
            </a:pPr>
            <a:r>
              <a:rPr lang="en-US" sz="2000" b="1" dirty="0">
                <a:solidFill>
                  <a:srgbClr val="403833"/>
                </a:solidFill>
                <a:latin typeface="Noto Sans SC" pitchFamily="34" charset="0"/>
                <a:ea typeface="Noto Sans SC" pitchFamily="34" charset="-122"/>
                <a:cs typeface="Noto Sans SC" pitchFamily="34" charset="-120"/>
              </a:rPr>
              <a:t>Chủ động chuẩn bị cho </a:t>
            </a:r>
            <a:pPr algn="ctr">
              <a:lnSpc>
                <a:spcPct val="120000"/>
              </a:lnSpc>
            </a:pPr>
            <a:r>
              <a:rPr lang="en-US" sz="2000" b="1" dirty="0">
                <a:solidFill>
                  <a:srgbClr val="403833"/>
                </a:solidFill>
                <a:highlight>
                  <a:srgbClr val="E06C59">
                    <a:alpha val="30000"/>
                  </a:srgbClr>
                </a:highlight>
                <a:latin typeface="Noto Sans SC" pitchFamily="34" charset="0"/>
                <a:ea typeface="Noto Sans SC" pitchFamily="34" charset="-122"/>
                <a:cs typeface="Noto Sans SC" pitchFamily="34" charset="-120"/>
              </a:rPr>
              <a:t>giải phóng hoàn toàn miền Nam</a:t>
            </a: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04</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33400"/>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Nhiệm vụ cách mạng miền Nam</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statics.moonshot.cn/kimi-ppt/html-gen/static/image-error.png">    </p:cNvPr>
          <p:cNvPicPr>
            <a:picLocks noChangeAspect="1"/>
          </p:cNvPicPr>
          <p:nvPr/>
        </p:nvPicPr>
        <p:blipFill>
          <a:blip r:embed="rId1"/>
          <a:stretch>
            <a:fillRect/>
          </a:stretch>
        </p:blipFill>
        <p:spPr>
          <a:xfrm>
            <a:off x="254000" y="1397000"/>
            <a:ext cx="5842000" cy="4064000"/>
          </a:xfrm>
          <a:prstGeom prst="roundRect">
            <a:avLst>
              <a:gd name="adj" fmla="val 2500"/>
            </a:avLst>
          </a:prstGeom>
        </p:spPr>
      </p:pic>
      <p:sp>
        <p:nvSpPr>
          <p:cNvPr id="5" name="Text 2"/>
          <p:cNvSpPr/>
          <p:nvPr/>
        </p:nvSpPr>
        <p:spPr>
          <a:xfrm>
            <a:off x="6502400" y="1498600"/>
            <a:ext cx="5626100" cy="914400"/>
          </a:xfrm>
          <a:prstGeom prst="rect">
            <a:avLst/>
          </a:prstGeom>
          <a:noFill/>
          <a:ln/>
        </p:spPr>
        <p:txBody>
          <a:bodyPr wrap="square" lIns="0" tIns="0" rIns="0" bIns="0" rtlCol="0" anchor="ctr"/>
          <a:lstStyle/>
          <a:p>
            <a:pPr>
              <a:lnSpc>
                <a:spcPct val="100000"/>
              </a:lnSpc>
            </a:pPr>
            <a:r>
              <a:rPr lang="en-US" sz="3000" b="1" dirty="0">
                <a:solidFill>
                  <a:srgbClr val="C65B49"/>
                </a:solidFill>
                <a:latin typeface="Noto Sans SC" pitchFamily="34" charset="0"/>
                <a:ea typeface="Noto Sans SC" pitchFamily="34" charset="-122"/>
                <a:cs typeface="Noto Sans SC" pitchFamily="34" charset="-120"/>
              </a:rPr>
              <a:t>Nhiệm vụ cơ bản của cách mạng miền Nam</a:t>
            </a:r>
            <a:endParaRPr lang="en-US" sz="1600" dirty="0"/>
          </a:p>
        </p:txBody>
      </p:sp>
      <p:sp>
        <p:nvSpPr>
          <p:cNvPr id="6" name="Shape 3"/>
          <p:cNvSpPr/>
          <p:nvPr/>
        </p:nvSpPr>
        <p:spPr>
          <a:xfrm>
            <a:off x="6604000" y="26670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E9792E"/>
          </a:solidFill>
          <a:ln/>
        </p:spPr>
      </p:sp>
      <p:sp>
        <p:nvSpPr>
          <p:cNvPr id="7" name="Text 4"/>
          <p:cNvSpPr/>
          <p:nvPr/>
        </p:nvSpPr>
        <p:spPr>
          <a:xfrm>
            <a:off x="6908800" y="2616200"/>
            <a:ext cx="4914900" cy="304800"/>
          </a:xfrm>
          <a:prstGeom prst="rect">
            <a:avLst/>
          </a:prstGeom>
          <a:noFill/>
          <a:ln/>
        </p:spPr>
        <p:txBody>
          <a:bodyPr wrap="square" lIns="0" tIns="0" rIns="0" bIns="0" rtlCol="0" anchor="ctr"/>
          <a:lstStyle/>
          <a:p>
            <a:pPr>
              <a:lnSpc>
                <a:spcPct val="130000"/>
              </a:lnSpc>
            </a:pPr>
            <a:r>
              <a:rPr lang="en-US" sz="1600" dirty="0">
                <a:solidFill>
                  <a:srgbClr val="403833"/>
                </a:solidFill>
                <a:latin typeface="MiSans" pitchFamily="34" charset="0"/>
                <a:ea typeface="MiSans" pitchFamily="34" charset="-122"/>
                <a:cs typeface="MiSans" pitchFamily="34" charset="-120"/>
              </a:rPr>
              <a:t>Tiếp tục thực hiện </a:t>
            </a:r>
            <a:pPr>
              <a:lnSpc>
                <a:spcPct val="130000"/>
              </a:lnSpc>
            </a:pPr>
            <a:r>
              <a:rPr lang="en-US" sz="1600" b="1" dirty="0">
                <a:solidFill>
                  <a:srgbClr val="403833"/>
                </a:solidFill>
                <a:latin typeface="MiSans" pitchFamily="34" charset="0"/>
                <a:ea typeface="MiSans" pitchFamily="34" charset="-122"/>
                <a:cs typeface="MiSans" pitchFamily="34" charset="-120"/>
              </a:rPr>
              <a:t>cách mạng dân tộc dân chủ nhân dân</a:t>
            </a:r>
            <a:pPr>
              <a:lnSpc>
                <a:spcPct val="130000"/>
              </a:lnSpc>
            </a:pPr>
            <a:r>
              <a:rPr lang="en-US" sz="1600" dirty="0">
                <a:solidFill>
                  <a:srgbClr val="403833"/>
                </a:solidFill>
                <a:latin typeface="MiSans" pitchFamily="34" charset="0"/>
                <a:ea typeface="MiSans" pitchFamily="34" charset="-122"/>
                <a:cs typeface="MiSans" pitchFamily="34" charset="-120"/>
              </a:rPr>
              <a:t>.</a:t>
            </a:r>
            <a:endParaRPr lang="en-US" sz="1600" dirty="0"/>
          </a:p>
        </p:txBody>
      </p:sp>
      <p:sp>
        <p:nvSpPr>
          <p:cNvPr id="8" name="Shape 5"/>
          <p:cNvSpPr/>
          <p:nvPr/>
        </p:nvSpPr>
        <p:spPr>
          <a:xfrm>
            <a:off x="6573639" y="31242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E9792E"/>
          </a:solidFill>
          <a:ln/>
        </p:spPr>
      </p:sp>
      <p:sp>
        <p:nvSpPr>
          <p:cNvPr id="9" name="Text 6"/>
          <p:cNvSpPr/>
          <p:nvPr/>
        </p:nvSpPr>
        <p:spPr>
          <a:xfrm>
            <a:off x="6848277" y="3073400"/>
            <a:ext cx="5194300" cy="609600"/>
          </a:xfrm>
          <a:prstGeom prst="rect">
            <a:avLst/>
          </a:prstGeom>
          <a:noFill/>
          <a:ln/>
        </p:spPr>
        <p:txBody>
          <a:bodyPr wrap="square" lIns="0" tIns="0" rIns="0" bIns="0" rtlCol="0" anchor="ctr"/>
          <a:lstStyle/>
          <a:p>
            <a:pPr>
              <a:lnSpc>
                <a:spcPct val="130000"/>
              </a:lnSpc>
            </a:pPr>
            <a:r>
              <a:rPr lang="en-US" sz="1600" dirty="0">
                <a:solidFill>
                  <a:srgbClr val="403833"/>
                </a:solidFill>
                <a:latin typeface="MiSans" pitchFamily="34" charset="0"/>
                <a:ea typeface="MiSans" pitchFamily="34" charset="-122"/>
                <a:cs typeface="MiSans" pitchFamily="34" charset="-120"/>
              </a:rPr>
              <a:t>Xây dựng miền Nam </a:t>
            </a:r>
            <a:pPr>
              <a:lnSpc>
                <a:spcPct val="130000"/>
              </a:lnSpc>
            </a:pPr>
            <a:r>
              <a:rPr lang="en-US" sz="1600" b="1" dirty="0">
                <a:solidFill>
                  <a:srgbClr val="403833"/>
                </a:solidFill>
                <a:latin typeface="MiSans" pitchFamily="34" charset="0"/>
                <a:ea typeface="MiSans" pitchFamily="34" charset="-122"/>
                <a:cs typeface="MiSans" pitchFamily="34" charset="-120"/>
              </a:rPr>
              <a:t>hòa bình, độc lập, dân chủ, trung lập, phồn vinh</a:t>
            </a:r>
            <a:pPr>
              <a:lnSpc>
                <a:spcPct val="130000"/>
              </a:lnSpc>
            </a:pPr>
            <a:r>
              <a:rPr lang="en-US" sz="1600" dirty="0">
                <a:solidFill>
                  <a:srgbClr val="403833"/>
                </a:solidFill>
                <a:latin typeface="MiSans" pitchFamily="34" charset="0"/>
                <a:ea typeface="MiSans" pitchFamily="34" charset="-122"/>
                <a:cs typeface="MiSans" pitchFamily="34" charset="-120"/>
              </a:rPr>
              <a:t>.</a:t>
            </a:r>
            <a:endParaRPr lang="en-US" sz="1600" dirty="0"/>
          </a:p>
        </p:txBody>
      </p:sp>
      <p:sp>
        <p:nvSpPr>
          <p:cNvPr id="10" name="Shape 7"/>
          <p:cNvSpPr/>
          <p:nvPr/>
        </p:nvSpPr>
        <p:spPr>
          <a:xfrm>
            <a:off x="6604000" y="38862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E9792E"/>
          </a:solidFill>
          <a:ln/>
        </p:spPr>
      </p:sp>
      <p:sp>
        <p:nvSpPr>
          <p:cNvPr id="11" name="Text 8"/>
          <p:cNvSpPr/>
          <p:nvPr/>
        </p:nvSpPr>
        <p:spPr>
          <a:xfrm>
            <a:off x="6908800" y="3835400"/>
            <a:ext cx="2616200" cy="304800"/>
          </a:xfrm>
          <a:prstGeom prst="rect">
            <a:avLst/>
          </a:prstGeom>
          <a:noFill/>
          <a:ln/>
        </p:spPr>
        <p:txBody>
          <a:bodyPr wrap="square" lIns="0" tIns="0" rIns="0" bIns="0" rtlCol="0" anchor="ctr"/>
          <a:lstStyle/>
          <a:p>
            <a:pPr>
              <a:lnSpc>
                <a:spcPct val="130000"/>
              </a:lnSpc>
            </a:pPr>
            <a:r>
              <a:rPr lang="en-US" sz="1600" dirty="0">
                <a:solidFill>
                  <a:srgbClr val="403833"/>
                </a:solidFill>
                <a:latin typeface="MiSans" pitchFamily="34" charset="0"/>
                <a:ea typeface="MiSans" pitchFamily="34" charset="-122"/>
                <a:cs typeface="MiSans" pitchFamily="34" charset="-120"/>
              </a:rPr>
              <a:t>Tiến tới </a:t>
            </a:r>
            <a:pPr>
              <a:lnSpc>
                <a:spcPct val="130000"/>
              </a:lnSpc>
            </a:pPr>
            <a:r>
              <a:rPr lang="en-US" sz="1600" b="1" dirty="0">
                <a:solidFill>
                  <a:srgbClr val="403833"/>
                </a:solidFill>
                <a:latin typeface="MiSans" pitchFamily="34" charset="0"/>
                <a:ea typeface="MiSans" pitchFamily="34" charset="-122"/>
                <a:cs typeface="MiSans" pitchFamily="34" charset="-120"/>
              </a:rPr>
              <a:t>thống nhất đất nước</a:t>
            </a:r>
            <a:pPr>
              <a:lnSpc>
                <a:spcPct val="130000"/>
              </a:lnSpc>
            </a:pPr>
            <a:r>
              <a:rPr lang="en-US" sz="1600" dirty="0">
                <a:solidFill>
                  <a:srgbClr val="403833"/>
                </a:solidFill>
                <a:latin typeface="MiSans" pitchFamily="34" charset="0"/>
                <a:ea typeface="MiSans" pitchFamily="34" charset="-122"/>
                <a:cs typeface="MiSans" pitchFamily="34" charset="-120"/>
              </a:rPr>
              <a:t>.</a:t>
            </a:r>
            <a:endParaRPr lang="en-US" sz="1600" dirty="0"/>
          </a:p>
        </p:txBody>
      </p:sp>
      <p:sp>
        <p:nvSpPr>
          <p:cNvPr id="12" name="Shape 9"/>
          <p:cNvSpPr/>
          <p:nvPr/>
        </p:nvSpPr>
        <p:spPr>
          <a:xfrm>
            <a:off x="6502400" y="4445000"/>
            <a:ext cx="5435600" cy="914400"/>
          </a:xfrm>
          <a:custGeom>
            <a:avLst/>
            <a:gdLst/>
            <a:ahLst/>
            <a:cxnLst/>
            <a:rect l="l" t="t" r="r" b="b"/>
            <a:pathLst>
              <a:path w="5435600" h="914400">
                <a:moveTo>
                  <a:pt x="101599" y="0"/>
                </a:moveTo>
                <a:lnTo>
                  <a:pt x="5334001" y="0"/>
                </a:lnTo>
                <a:cubicBezTo>
                  <a:pt x="5390113" y="0"/>
                  <a:pt x="5435600" y="45487"/>
                  <a:pt x="5435600" y="101599"/>
                </a:cubicBezTo>
                <a:lnTo>
                  <a:pt x="5435600" y="812801"/>
                </a:lnTo>
                <a:cubicBezTo>
                  <a:pt x="5435600" y="868913"/>
                  <a:pt x="5390113" y="914400"/>
                  <a:pt x="5334001" y="914400"/>
                </a:cubicBezTo>
                <a:lnTo>
                  <a:pt x="101599" y="914400"/>
                </a:lnTo>
                <a:cubicBezTo>
                  <a:pt x="45487" y="914400"/>
                  <a:pt x="0" y="868913"/>
                  <a:pt x="0" y="812801"/>
                </a:cubicBezTo>
                <a:lnTo>
                  <a:pt x="0" y="101599"/>
                </a:lnTo>
                <a:cubicBezTo>
                  <a:pt x="0" y="45525"/>
                  <a:pt x="45525" y="0"/>
                  <a:pt x="101599" y="0"/>
                </a:cubicBezTo>
                <a:close/>
              </a:path>
            </a:pathLst>
          </a:custGeom>
          <a:solidFill>
            <a:srgbClr val="C65B49">
              <a:alpha val="10196"/>
            </a:srgbClr>
          </a:solidFill>
          <a:ln/>
        </p:spPr>
      </p:sp>
      <p:sp>
        <p:nvSpPr>
          <p:cNvPr id="13" name="Text 10"/>
          <p:cNvSpPr/>
          <p:nvPr/>
        </p:nvSpPr>
        <p:spPr>
          <a:xfrm>
            <a:off x="6654800" y="4597400"/>
            <a:ext cx="5232400" cy="609600"/>
          </a:xfrm>
          <a:prstGeom prst="rect">
            <a:avLst/>
          </a:prstGeom>
          <a:noFill/>
          <a:ln/>
        </p:spPr>
        <p:txBody>
          <a:bodyPr wrap="square" lIns="0" tIns="0" rIns="0" bIns="0" rtlCol="0" anchor="ctr"/>
          <a:lstStyle/>
          <a:p>
            <a:pPr>
              <a:lnSpc>
                <a:spcPct val="130000"/>
              </a:lnSpc>
            </a:pPr>
            <a:r>
              <a:rPr lang="en-US" sz="1600" b="1" dirty="0">
                <a:solidFill>
                  <a:srgbClr val="403833"/>
                </a:solidFill>
                <a:latin typeface="MiSans" pitchFamily="34" charset="0"/>
                <a:ea typeface="MiSans" pitchFamily="34" charset="-122"/>
                <a:cs typeface="MiSans" pitchFamily="34" charset="-120"/>
              </a:rPr>
              <a:t>Kẻ thù chính: </a:t>
            </a:r>
            <a:pPr>
              <a:lnSpc>
                <a:spcPct val="130000"/>
              </a:lnSpc>
            </a:pPr>
            <a:r>
              <a:rPr lang="en-US" sz="1600" b="1" dirty="0">
                <a:solidFill>
                  <a:srgbClr val="403833"/>
                </a:solidFill>
                <a:highlight>
                  <a:srgbClr val="E06C59">
                    <a:alpha val="30000"/>
                  </a:srgbClr>
                </a:highlight>
                <a:latin typeface="MiSans" pitchFamily="34" charset="0"/>
                <a:ea typeface="MiSans" pitchFamily="34" charset="-122"/>
                <a:cs typeface="MiSans" pitchFamily="34" charset="-120"/>
              </a:rPr>
              <a:t>Đế quốc Mỹ và tay sai </a:t>
            </a:r>
            <a:pPr>
              <a:lnSpc>
                <a:spcPct val="130000"/>
              </a:lnSpc>
            </a:pPr>
            <a:r>
              <a:rPr lang="en-US" sz="1600" b="1" dirty="0">
                <a:solidFill>
                  <a:srgbClr val="403833"/>
                </a:solidFill>
                <a:latin typeface="MiSans" pitchFamily="34" charset="0"/>
                <a:ea typeface="MiSans" pitchFamily="34" charset="-122"/>
                <a:cs typeface="MiSans" pitchFamily="34" charset="-120"/>
              </a:rPr>
              <a:t>, trong đó Mỹ là chủ mưu.</a:t>
            </a:r>
            <a:endParaRPr lang="en-US" sz="1600" dirty="0"/>
          </a:p>
        </p:txBody>
      </p:sp>
    </p:spTree>
  </p:cSld>
  <p:clrMapOvr>
    <a:masterClrMapping/>
  </p:clrMapOvr>
  <p:transition>
    <p:fade/>
    <p:spd val="med"/>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2783483" y="1727200"/>
            <a:ext cx="6819900" cy="457200"/>
          </a:xfrm>
          <a:prstGeom prst="rect">
            <a:avLst/>
          </a:prstGeom>
          <a:noFill/>
          <a:ln/>
        </p:spPr>
        <p:txBody>
          <a:bodyPr wrap="square" lIns="0" tIns="0" rIns="0" bIns="0" rtlCol="0" anchor="ctr"/>
          <a:lstStyle/>
          <a:p>
            <a:pPr>
              <a:lnSpc>
                <a:spcPct val="100000"/>
              </a:lnSpc>
            </a:pPr>
            <a:r>
              <a:rPr lang="en-US" sz="3000" b="1" dirty="0">
                <a:solidFill>
                  <a:srgbClr val="C65B49"/>
                </a:solidFill>
                <a:latin typeface="Noto Sans SC" pitchFamily="34" charset="0"/>
                <a:ea typeface="Noto Sans SC" pitchFamily="34" charset="-122"/>
                <a:cs typeface="Noto Sans SC" pitchFamily="34" charset="-120"/>
              </a:rPr>
              <a:t>Ba mũi đấu tranh chủ động linh hoạt</a:t>
            </a:r>
            <a:endParaRPr lang="en-US" sz="1600" dirty="0"/>
          </a:p>
        </p:txBody>
      </p:sp>
      <p:sp>
        <p:nvSpPr>
          <p:cNvPr id="5" name="Text 3"/>
          <p:cNvSpPr/>
          <p:nvPr/>
        </p:nvSpPr>
        <p:spPr>
          <a:xfrm>
            <a:off x="1168400" y="2387600"/>
            <a:ext cx="9855200" cy="609600"/>
          </a:xfrm>
          <a:prstGeom prst="rect">
            <a:avLst/>
          </a:prstGeom>
          <a:noFill/>
          <a:ln/>
        </p:spPr>
        <p:txBody>
          <a:bodyPr wrap="square" lIns="0" tIns="0" rIns="0" bIns="0" rtlCol="0" anchor="ctr"/>
          <a:lstStyle/>
          <a:p>
            <a:pPr algn="ctr">
              <a:lnSpc>
                <a:spcPct val="130000"/>
              </a:lnSpc>
            </a:pPr>
            <a:r>
              <a:rPr lang="en-US" sz="1600" dirty="0">
                <a:solidFill>
                  <a:srgbClr val="403833"/>
                </a:solidFill>
                <a:latin typeface="MiSans" pitchFamily="34" charset="0"/>
                <a:ea typeface="MiSans" pitchFamily="34" charset="-122"/>
                <a:cs typeface="MiSans" pitchFamily="34" charset="-120"/>
              </a:rPr>
              <a:t>Tập trung đoàn kết toàn dân, đấu tranh chủ động, linh hoạt trên ba mặt trận, giữ vững và phát triển lực lượng, giành quyền chủ động.</a:t>
            </a:r>
            <a:endParaRPr lang="en-US" sz="1600" dirty="0"/>
          </a:p>
        </p:txBody>
      </p:sp>
      <p:sp>
        <p:nvSpPr>
          <p:cNvPr id="6" name="Shape 4"/>
          <p:cNvSpPr/>
          <p:nvPr/>
        </p:nvSpPr>
        <p:spPr>
          <a:xfrm>
            <a:off x="1344811" y="34036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C65B49">
              <a:alpha val="10196"/>
            </a:srgbClr>
          </a:solidFill>
          <a:ln/>
        </p:spPr>
      </p:sp>
      <p:sp>
        <p:nvSpPr>
          <p:cNvPr id="7" name="Shape 5"/>
          <p:cNvSpPr/>
          <p:nvPr/>
        </p:nvSpPr>
        <p:spPr>
          <a:xfrm>
            <a:off x="1725811" y="3784600"/>
            <a:ext cx="457200" cy="457200"/>
          </a:xfrm>
          <a:custGeom>
            <a:avLst/>
            <a:gdLst/>
            <a:ahLst/>
            <a:cxnLst/>
            <a:rect l="l" t="t" r="r" b="b"/>
            <a:pathLst>
              <a:path w="457200" h="457200">
                <a:moveTo>
                  <a:pt x="213152" y="4554"/>
                </a:moveTo>
                <a:cubicBezTo>
                  <a:pt x="222528" y="-1518"/>
                  <a:pt x="234672" y="-1518"/>
                  <a:pt x="244048" y="4554"/>
                </a:cubicBezTo>
                <a:lnTo>
                  <a:pt x="444073" y="133142"/>
                </a:lnTo>
                <a:cubicBezTo>
                  <a:pt x="454700" y="140017"/>
                  <a:pt x="459611" y="153055"/>
                  <a:pt x="456039" y="165199"/>
                </a:cubicBezTo>
                <a:cubicBezTo>
                  <a:pt x="452467" y="177344"/>
                  <a:pt x="441305" y="185738"/>
                  <a:pt x="428625" y="185738"/>
                </a:cubicBezTo>
                <a:lnTo>
                  <a:pt x="400050" y="185738"/>
                </a:lnTo>
                <a:lnTo>
                  <a:pt x="400050" y="371475"/>
                </a:lnTo>
                <a:lnTo>
                  <a:pt x="445770" y="405765"/>
                </a:lnTo>
                <a:cubicBezTo>
                  <a:pt x="453003" y="411123"/>
                  <a:pt x="457200" y="419606"/>
                  <a:pt x="457200" y="428625"/>
                </a:cubicBezTo>
                <a:cubicBezTo>
                  <a:pt x="457200" y="444431"/>
                  <a:pt x="444431" y="457200"/>
                  <a:pt x="428625" y="457200"/>
                </a:cubicBezTo>
                <a:lnTo>
                  <a:pt x="28575" y="457200"/>
                </a:lnTo>
                <a:cubicBezTo>
                  <a:pt x="12769" y="457200"/>
                  <a:pt x="0" y="444431"/>
                  <a:pt x="0" y="428625"/>
                </a:cubicBezTo>
                <a:cubicBezTo>
                  <a:pt x="0" y="419606"/>
                  <a:pt x="4197" y="411123"/>
                  <a:pt x="11430" y="405765"/>
                </a:cubicBezTo>
                <a:lnTo>
                  <a:pt x="57150" y="371475"/>
                </a:lnTo>
                <a:lnTo>
                  <a:pt x="57150" y="371475"/>
                </a:lnTo>
                <a:lnTo>
                  <a:pt x="57150" y="185738"/>
                </a:lnTo>
                <a:lnTo>
                  <a:pt x="28575" y="185738"/>
                </a:lnTo>
                <a:cubicBezTo>
                  <a:pt x="15895" y="185738"/>
                  <a:pt x="4733" y="177344"/>
                  <a:pt x="1161" y="165199"/>
                </a:cubicBezTo>
                <a:cubicBezTo>
                  <a:pt x="-2411" y="153055"/>
                  <a:pt x="2500" y="139928"/>
                  <a:pt x="13127" y="133142"/>
                </a:cubicBezTo>
                <a:lnTo>
                  <a:pt x="213152" y="4554"/>
                </a:lnTo>
                <a:close/>
                <a:moveTo>
                  <a:pt x="300038" y="185738"/>
                </a:moveTo>
                <a:lnTo>
                  <a:pt x="300038" y="371475"/>
                </a:lnTo>
                <a:lnTo>
                  <a:pt x="357188" y="371475"/>
                </a:lnTo>
                <a:lnTo>
                  <a:pt x="357188" y="185738"/>
                </a:lnTo>
                <a:lnTo>
                  <a:pt x="300038" y="185738"/>
                </a:lnTo>
                <a:close/>
                <a:moveTo>
                  <a:pt x="200025" y="371475"/>
                </a:moveTo>
                <a:lnTo>
                  <a:pt x="257175" y="371475"/>
                </a:lnTo>
                <a:lnTo>
                  <a:pt x="257175" y="185738"/>
                </a:lnTo>
                <a:lnTo>
                  <a:pt x="200025" y="185738"/>
                </a:lnTo>
                <a:lnTo>
                  <a:pt x="200025" y="371475"/>
                </a:lnTo>
                <a:close/>
                <a:moveTo>
                  <a:pt x="100013" y="185738"/>
                </a:moveTo>
                <a:lnTo>
                  <a:pt x="100013" y="371475"/>
                </a:lnTo>
                <a:lnTo>
                  <a:pt x="157163" y="371475"/>
                </a:lnTo>
                <a:lnTo>
                  <a:pt x="157163" y="185738"/>
                </a:lnTo>
                <a:lnTo>
                  <a:pt x="100013" y="185738"/>
                </a:lnTo>
                <a:close/>
              </a:path>
            </a:pathLst>
          </a:custGeom>
          <a:solidFill>
            <a:srgbClr val="C65B49"/>
          </a:solidFill>
          <a:ln/>
        </p:spPr>
      </p:sp>
      <p:sp>
        <p:nvSpPr>
          <p:cNvPr id="8" name="Text 6"/>
          <p:cNvSpPr/>
          <p:nvPr/>
        </p:nvSpPr>
        <p:spPr>
          <a:xfrm>
            <a:off x="1427361" y="4775200"/>
            <a:ext cx="1054100" cy="355600"/>
          </a:xfrm>
          <a:prstGeom prst="rect">
            <a:avLst/>
          </a:prstGeom>
          <a:noFill/>
          <a:ln/>
        </p:spPr>
        <p:txBody>
          <a:bodyPr wrap="square" lIns="0" tIns="0" rIns="0" bIns="0" rtlCol="0" anchor="ctr"/>
          <a:lstStyle/>
          <a:p>
            <a:pPr algn="ctr">
              <a:lnSpc>
                <a:spcPct val="130000"/>
              </a:lnSpc>
            </a:pPr>
            <a:r>
              <a:rPr lang="en-US" sz="1800" b="1" dirty="0">
                <a:solidFill>
                  <a:srgbClr val="403833"/>
                </a:solidFill>
                <a:latin typeface="MiSans" pitchFamily="34" charset="0"/>
                <a:ea typeface="MiSans" pitchFamily="34" charset="-122"/>
                <a:cs typeface="MiSans" pitchFamily="34" charset="-120"/>
              </a:rPr>
              <a:t>Chính trị</a:t>
            </a:r>
            <a:endParaRPr lang="en-US" sz="1600" dirty="0"/>
          </a:p>
        </p:txBody>
      </p:sp>
      <p:sp>
        <p:nvSpPr>
          <p:cNvPr id="9" name="Text 7"/>
          <p:cNvSpPr/>
          <p:nvPr/>
        </p:nvSpPr>
        <p:spPr>
          <a:xfrm>
            <a:off x="3894733" y="4013200"/>
            <a:ext cx="495300" cy="508000"/>
          </a:xfrm>
          <a:prstGeom prst="rect">
            <a:avLst/>
          </a:prstGeom>
          <a:noFill/>
          <a:ln/>
        </p:spPr>
        <p:txBody>
          <a:bodyPr wrap="square" lIns="0" tIns="0" rIns="0" bIns="0" rtlCol="0" anchor="ctr"/>
          <a:lstStyle/>
          <a:p>
            <a:pPr>
              <a:lnSpc>
                <a:spcPct val="90000"/>
              </a:lnSpc>
            </a:pPr>
            <a:r>
              <a:rPr lang="en-US" sz="3600" b="1" dirty="0">
                <a:solidFill>
                  <a:srgbClr val="A5A8D1"/>
                </a:solidFill>
                <a:latin typeface="Noto Sans SC" pitchFamily="34" charset="0"/>
                <a:ea typeface="Noto Sans SC" pitchFamily="34" charset="-122"/>
                <a:cs typeface="Noto Sans SC" pitchFamily="34" charset="-120"/>
              </a:rPr>
              <a:t>+</a:t>
            </a:r>
            <a:endParaRPr lang="en-US" sz="1600" dirty="0"/>
          </a:p>
        </p:txBody>
      </p:sp>
      <p:sp>
        <p:nvSpPr>
          <p:cNvPr id="10" name="Shape 8"/>
          <p:cNvSpPr/>
          <p:nvPr/>
        </p:nvSpPr>
        <p:spPr>
          <a:xfrm>
            <a:off x="5486003" y="34036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E9792E">
              <a:alpha val="10196"/>
            </a:srgbClr>
          </a:solidFill>
          <a:ln/>
        </p:spPr>
      </p:sp>
      <p:sp>
        <p:nvSpPr>
          <p:cNvPr id="11" name="Shape 9"/>
          <p:cNvSpPr/>
          <p:nvPr/>
        </p:nvSpPr>
        <p:spPr>
          <a:xfrm>
            <a:off x="5838428" y="3784600"/>
            <a:ext cx="514350" cy="457200"/>
          </a:xfrm>
          <a:custGeom>
            <a:avLst/>
            <a:gdLst/>
            <a:ahLst/>
            <a:cxnLst/>
            <a:rect l="l" t="t" r="r" b="b"/>
            <a:pathLst>
              <a:path w="514350" h="457200">
                <a:moveTo>
                  <a:pt x="443091" y="184666"/>
                </a:moveTo>
                <a:cubicBezTo>
                  <a:pt x="433536" y="180648"/>
                  <a:pt x="423267" y="178594"/>
                  <a:pt x="412909" y="178594"/>
                </a:cubicBezTo>
                <a:lnTo>
                  <a:pt x="323255" y="178594"/>
                </a:lnTo>
                <a:lnTo>
                  <a:pt x="221456" y="42863"/>
                </a:lnTo>
                <a:lnTo>
                  <a:pt x="264319" y="42863"/>
                </a:lnTo>
                <a:cubicBezTo>
                  <a:pt x="276195" y="42863"/>
                  <a:pt x="285750" y="33308"/>
                  <a:pt x="285750" y="21431"/>
                </a:cubicBezTo>
                <a:cubicBezTo>
                  <a:pt x="285750" y="9555"/>
                  <a:pt x="276195" y="0"/>
                  <a:pt x="264319" y="0"/>
                </a:cubicBezTo>
                <a:lnTo>
                  <a:pt x="135731" y="0"/>
                </a:lnTo>
                <a:cubicBezTo>
                  <a:pt x="123855" y="0"/>
                  <a:pt x="114300" y="9555"/>
                  <a:pt x="114300" y="21431"/>
                </a:cubicBezTo>
                <a:cubicBezTo>
                  <a:pt x="114300" y="33308"/>
                  <a:pt x="123855" y="42863"/>
                  <a:pt x="135731" y="42863"/>
                </a:cubicBezTo>
                <a:lnTo>
                  <a:pt x="142875" y="42863"/>
                </a:lnTo>
                <a:lnTo>
                  <a:pt x="142875" y="178594"/>
                </a:lnTo>
                <a:lnTo>
                  <a:pt x="94298" y="178594"/>
                </a:lnTo>
                <a:lnTo>
                  <a:pt x="47149" y="119658"/>
                </a:lnTo>
                <a:cubicBezTo>
                  <a:pt x="44470" y="116265"/>
                  <a:pt x="40362" y="114300"/>
                  <a:pt x="35987" y="114300"/>
                </a:cubicBezTo>
                <a:lnTo>
                  <a:pt x="14288" y="114300"/>
                </a:lnTo>
                <a:cubicBezTo>
                  <a:pt x="6429" y="114300"/>
                  <a:pt x="0" y="120729"/>
                  <a:pt x="0" y="128588"/>
                </a:cubicBezTo>
                <a:lnTo>
                  <a:pt x="0" y="207169"/>
                </a:lnTo>
                <a:lnTo>
                  <a:pt x="35719" y="207169"/>
                </a:lnTo>
                <a:cubicBezTo>
                  <a:pt x="47595" y="207169"/>
                  <a:pt x="57150" y="216724"/>
                  <a:pt x="57150" y="228600"/>
                </a:cubicBezTo>
                <a:cubicBezTo>
                  <a:pt x="57150" y="240476"/>
                  <a:pt x="47595" y="250031"/>
                  <a:pt x="35719" y="250031"/>
                </a:cubicBezTo>
                <a:lnTo>
                  <a:pt x="0" y="250031"/>
                </a:lnTo>
                <a:lnTo>
                  <a:pt x="0" y="328613"/>
                </a:lnTo>
                <a:cubicBezTo>
                  <a:pt x="0" y="336471"/>
                  <a:pt x="6429" y="342900"/>
                  <a:pt x="14288" y="342900"/>
                </a:cubicBezTo>
                <a:lnTo>
                  <a:pt x="35987" y="342900"/>
                </a:lnTo>
                <a:cubicBezTo>
                  <a:pt x="40362" y="342900"/>
                  <a:pt x="44470" y="340935"/>
                  <a:pt x="47149" y="337542"/>
                </a:cubicBezTo>
                <a:lnTo>
                  <a:pt x="94298" y="278606"/>
                </a:lnTo>
                <a:lnTo>
                  <a:pt x="142875" y="278606"/>
                </a:lnTo>
                <a:lnTo>
                  <a:pt x="142875" y="414338"/>
                </a:lnTo>
                <a:lnTo>
                  <a:pt x="135731" y="414338"/>
                </a:lnTo>
                <a:cubicBezTo>
                  <a:pt x="123855" y="414338"/>
                  <a:pt x="114300" y="423892"/>
                  <a:pt x="114300" y="435769"/>
                </a:cubicBezTo>
                <a:cubicBezTo>
                  <a:pt x="114300" y="447645"/>
                  <a:pt x="123855" y="457200"/>
                  <a:pt x="135731" y="457200"/>
                </a:cubicBezTo>
                <a:lnTo>
                  <a:pt x="264319" y="457200"/>
                </a:lnTo>
                <a:cubicBezTo>
                  <a:pt x="276195" y="457200"/>
                  <a:pt x="285750" y="447645"/>
                  <a:pt x="285750" y="435769"/>
                </a:cubicBezTo>
                <a:cubicBezTo>
                  <a:pt x="285750" y="423892"/>
                  <a:pt x="276195" y="414338"/>
                  <a:pt x="264319" y="414338"/>
                </a:cubicBezTo>
                <a:lnTo>
                  <a:pt x="221456" y="414338"/>
                </a:lnTo>
                <a:lnTo>
                  <a:pt x="323255" y="278606"/>
                </a:lnTo>
                <a:lnTo>
                  <a:pt x="412909" y="278606"/>
                </a:lnTo>
                <a:cubicBezTo>
                  <a:pt x="423267" y="278606"/>
                  <a:pt x="433536" y="276552"/>
                  <a:pt x="443091" y="272534"/>
                </a:cubicBezTo>
                <a:lnTo>
                  <a:pt x="501134" y="248335"/>
                </a:lnTo>
                <a:cubicBezTo>
                  <a:pt x="509081" y="245031"/>
                  <a:pt x="514350" y="237172"/>
                  <a:pt x="514350" y="228511"/>
                </a:cubicBezTo>
                <a:cubicBezTo>
                  <a:pt x="514350" y="219849"/>
                  <a:pt x="509171" y="212080"/>
                  <a:pt x="501134" y="208687"/>
                </a:cubicBezTo>
                <a:lnTo>
                  <a:pt x="443091" y="184487"/>
                </a:lnTo>
                <a:close/>
              </a:path>
            </a:pathLst>
          </a:custGeom>
          <a:solidFill>
            <a:srgbClr val="E9792E"/>
          </a:solidFill>
          <a:ln/>
        </p:spPr>
      </p:sp>
      <p:sp>
        <p:nvSpPr>
          <p:cNvPr id="12" name="Text 10"/>
          <p:cNvSpPr/>
          <p:nvPr/>
        </p:nvSpPr>
        <p:spPr>
          <a:xfrm>
            <a:off x="5568156" y="4775200"/>
            <a:ext cx="1054100" cy="355600"/>
          </a:xfrm>
          <a:prstGeom prst="rect">
            <a:avLst/>
          </a:prstGeom>
          <a:noFill/>
          <a:ln/>
        </p:spPr>
        <p:txBody>
          <a:bodyPr wrap="square" lIns="0" tIns="0" rIns="0" bIns="0" rtlCol="0" anchor="ctr"/>
          <a:lstStyle/>
          <a:p>
            <a:pPr algn="ctr">
              <a:lnSpc>
                <a:spcPct val="130000"/>
              </a:lnSpc>
            </a:pPr>
            <a:r>
              <a:rPr lang="en-US" sz="1800" b="1" dirty="0">
                <a:solidFill>
                  <a:srgbClr val="403833"/>
                </a:solidFill>
                <a:latin typeface="MiSans" pitchFamily="34" charset="0"/>
                <a:ea typeface="MiSans" pitchFamily="34" charset="-122"/>
                <a:cs typeface="MiSans" pitchFamily="34" charset="-120"/>
              </a:rPr>
              <a:t>Quân sự</a:t>
            </a:r>
            <a:endParaRPr lang="en-US" sz="1600" dirty="0"/>
          </a:p>
        </p:txBody>
      </p:sp>
      <p:sp>
        <p:nvSpPr>
          <p:cNvPr id="13" name="Text 11"/>
          <p:cNvSpPr/>
          <p:nvPr/>
        </p:nvSpPr>
        <p:spPr>
          <a:xfrm>
            <a:off x="8035925" y="4013200"/>
            <a:ext cx="495300" cy="508000"/>
          </a:xfrm>
          <a:prstGeom prst="rect">
            <a:avLst/>
          </a:prstGeom>
          <a:noFill/>
          <a:ln/>
        </p:spPr>
        <p:txBody>
          <a:bodyPr wrap="square" lIns="0" tIns="0" rIns="0" bIns="0" rtlCol="0" anchor="ctr"/>
          <a:lstStyle/>
          <a:p>
            <a:pPr>
              <a:lnSpc>
                <a:spcPct val="90000"/>
              </a:lnSpc>
            </a:pPr>
            <a:r>
              <a:rPr lang="en-US" sz="3600" b="1" dirty="0">
                <a:solidFill>
                  <a:srgbClr val="A5A8D1"/>
                </a:solidFill>
                <a:latin typeface="Noto Sans SC" pitchFamily="34" charset="0"/>
                <a:ea typeface="Noto Sans SC" pitchFamily="34" charset="-122"/>
                <a:cs typeface="Noto Sans SC" pitchFamily="34" charset="-120"/>
              </a:rPr>
              <a:t>+</a:t>
            </a:r>
            <a:endParaRPr lang="en-US" sz="1600" dirty="0"/>
          </a:p>
        </p:txBody>
      </p:sp>
      <p:sp>
        <p:nvSpPr>
          <p:cNvPr id="14" name="Shape 12"/>
          <p:cNvSpPr/>
          <p:nvPr/>
        </p:nvSpPr>
        <p:spPr>
          <a:xfrm>
            <a:off x="9627195" y="34036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E06C59">
              <a:alpha val="10196"/>
            </a:srgbClr>
          </a:solidFill>
          <a:ln/>
        </p:spPr>
      </p:sp>
      <p:sp>
        <p:nvSpPr>
          <p:cNvPr id="15" name="Shape 13"/>
          <p:cNvSpPr/>
          <p:nvPr/>
        </p:nvSpPr>
        <p:spPr>
          <a:xfrm>
            <a:off x="10008195" y="3784600"/>
            <a:ext cx="457200" cy="457200"/>
          </a:xfrm>
          <a:custGeom>
            <a:avLst/>
            <a:gdLst/>
            <a:ahLst/>
            <a:cxnLst/>
            <a:rect l="l" t="t" r="r" b="b"/>
            <a:pathLst>
              <a:path w="457200" h="457200">
                <a:moveTo>
                  <a:pt x="44648" y="254318"/>
                </a:moveTo>
                <a:cubicBezTo>
                  <a:pt x="48399" y="256193"/>
                  <a:pt x="52685" y="257175"/>
                  <a:pt x="57150" y="257175"/>
                </a:cubicBezTo>
                <a:lnTo>
                  <a:pt x="102424" y="257175"/>
                </a:lnTo>
                <a:cubicBezTo>
                  <a:pt x="110014" y="257175"/>
                  <a:pt x="117247" y="260211"/>
                  <a:pt x="122605" y="265569"/>
                </a:cubicBezTo>
                <a:lnTo>
                  <a:pt x="134481" y="277445"/>
                </a:lnTo>
                <a:cubicBezTo>
                  <a:pt x="139839" y="282803"/>
                  <a:pt x="147072" y="285839"/>
                  <a:pt x="154662" y="285839"/>
                </a:cubicBezTo>
                <a:lnTo>
                  <a:pt x="171361" y="285839"/>
                </a:lnTo>
                <a:cubicBezTo>
                  <a:pt x="187166" y="285839"/>
                  <a:pt x="199936" y="273070"/>
                  <a:pt x="199936" y="257264"/>
                </a:cubicBezTo>
                <a:lnTo>
                  <a:pt x="199936" y="221546"/>
                </a:lnTo>
                <a:cubicBezTo>
                  <a:pt x="199936" y="209669"/>
                  <a:pt x="209490" y="200114"/>
                  <a:pt x="221367" y="200114"/>
                </a:cubicBezTo>
                <a:cubicBezTo>
                  <a:pt x="233243" y="200114"/>
                  <a:pt x="242798" y="190560"/>
                  <a:pt x="242798" y="178683"/>
                </a:cubicBezTo>
                <a:lnTo>
                  <a:pt x="242798" y="140553"/>
                </a:lnTo>
                <a:cubicBezTo>
                  <a:pt x="242798" y="132963"/>
                  <a:pt x="245834" y="125730"/>
                  <a:pt x="251192" y="120372"/>
                </a:cubicBezTo>
                <a:lnTo>
                  <a:pt x="263069" y="108496"/>
                </a:lnTo>
                <a:cubicBezTo>
                  <a:pt x="268426" y="103138"/>
                  <a:pt x="271462" y="95905"/>
                  <a:pt x="271462" y="88315"/>
                </a:cubicBezTo>
                <a:lnTo>
                  <a:pt x="271463" y="50899"/>
                </a:lnTo>
                <a:cubicBezTo>
                  <a:pt x="271463" y="49828"/>
                  <a:pt x="271373" y="48845"/>
                  <a:pt x="271284" y="47774"/>
                </a:cubicBezTo>
                <a:cubicBezTo>
                  <a:pt x="257532" y="44559"/>
                  <a:pt x="243245" y="42863"/>
                  <a:pt x="228600" y="42863"/>
                </a:cubicBezTo>
                <a:cubicBezTo>
                  <a:pt x="125998" y="42863"/>
                  <a:pt x="42863" y="125998"/>
                  <a:pt x="42863" y="228600"/>
                </a:cubicBezTo>
                <a:cubicBezTo>
                  <a:pt x="42863" y="237351"/>
                  <a:pt x="43488" y="245924"/>
                  <a:pt x="44648" y="254318"/>
                </a:cubicBezTo>
                <a:close/>
                <a:moveTo>
                  <a:pt x="404783" y="287625"/>
                </a:moveTo>
                <a:cubicBezTo>
                  <a:pt x="401925" y="286375"/>
                  <a:pt x="398800" y="285750"/>
                  <a:pt x="395407" y="285750"/>
                </a:cubicBezTo>
                <a:lnTo>
                  <a:pt x="385763" y="285750"/>
                </a:lnTo>
                <a:cubicBezTo>
                  <a:pt x="377904" y="285750"/>
                  <a:pt x="371475" y="279321"/>
                  <a:pt x="371475" y="271463"/>
                </a:cubicBezTo>
                <a:cubicBezTo>
                  <a:pt x="371475" y="263604"/>
                  <a:pt x="365046" y="257175"/>
                  <a:pt x="357188" y="257175"/>
                </a:cubicBezTo>
                <a:lnTo>
                  <a:pt x="326201" y="257175"/>
                </a:lnTo>
                <a:cubicBezTo>
                  <a:pt x="318611" y="257175"/>
                  <a:pt x="311378" y="260211"/>
                  <a:pt x="306020" y="265569"/>
                </a:cubicBezTo>
                <a:lnTo>
                  <a:pt x="265569" y="306020"/>
                </a:lnTo>
                <a:cubicBezTo>
                  <a:pt x="260211" y="311378"/>
                  <a:pt x="257175" y="318611"/>
                  <a:pt x="257175" y="326201"/>
                </a:cubicBezTo>
                <a:lnTo>
                  <a:pt x="257175" y="342900"/>
                </a:lnTo>
                <a:cubicBezTo>
                  <a:pt x="257175" y="358706"/>
                  <a:pt x="269944" y="371475"/>
                  <a:pt x="285750" y="371475"/>
                </a:cubicBezTo>
                <a:lnTo>
                  <a:pt x="302449" y="371475"/>
                </a:lnTo>
                <a:cubicBezTo>
                  <a:pt x="310039" y="371475"/>
                  <a:pt x="317272" y="374511"/>
                  <a:pt x="322630" y="379869"/>
                </a:cubicBezTo>
                <a:cubicBezTo>
                  <a:pt x="324594" y="381833"/>
                  <a:pt x="326827" y="383530"/>
                  <a:pt x="329148" y="384780"/>
                </a:cubicBezTo>
                <a:cubicBezTo>
                  <a:pt x="364242" y="362099"/>
                  <a:pt x="391210" y="327987"/>
                  <a:pt x="404693" y="287625"/>
                </a:cubicBezTo>
                <a:close/>
                <a:moveTo>
                  <a:pt x="0" y="228600"/>
                </a:moveTo>
                <a:cubicBezTo>
                  <a:pt x="0" y="102432"/>
                  <a:pt x="102432" y="0"/>
                  <a:pt x="228600" y="0"/>
                </a:cubicBezTo>
                <a:cubicBezTo>
                  <a:pt x="354768" y="0"/>
                  <a:pt x="457200" y="102432"/>
                  <a:pt x="457200" y="228600"/>
                </a:cubicBezTo>
                <a:cubicBezTo>
                  <a:pt x="457200" y="354768"/>
                  <a:pt x="354768" y="457200"/>
                  <a:pt x="228600" y="457200"/>
                </a:cubicBezTo>
                <a:cubicBezTo>
                  <a:pt x="102432" y="457200"/>
                  <a:pt x="0" y="354768"/>
                  <a:pt x="0" y="228600"/>
                </a:cubicBezTo>
                <a:close/>
                <a:moveTo>
                  <a:pt x="114300" y="328613"/>
                </a:moveTo>
                <a:cubicBezTo>
                  <a:pt x="114300" y="336471"/>
                  <a:pt x="120729" y="342900"/>
                  <a:pt x="128588" y="342900"/>
                </a:cubicBezTo>
                <a:lnTo>
                  <a:pt x="157163" y="342900"/>
                </a:lnTo>
                <a:cubicBezTo>
                  <a:pt x="165021" y="342900"/>
                  <a:pt x="171450" y="336471"/>
                  <a:pt x="171450" y="328613"/>
                </a:cubicBezTo>
                <a:cubicBezTo>
                  <a:pt x="171450" y="320754"/>
                  <a:pt x="165021" y="314325"/>
                  <a:pt x="157163" y="314325"/>
                </a:cubicBezTo>
                <a:lnTo>
                  <a:pt x="128588" y="314325"/>
                </a:lnTo>
                <a:cubicBezTo>
                  <a:pt x="120729" y="314325"/>
                  <a:pt x="114300" y="320754"/>
                  <a:pt x="114300" y="328613"/>
                </a:cubicBezTo>
                <a:close/>
                <a:moveTo>
                  <a:pt x="242888" y="228600"/>
                </a:moveTo>
                <a:cubicBezTo>
                  <a:pt x="235029" y="228600"/>
                  <a:pt x="228600" y="235029"/>
                  <a:pt x="228600" y="242888"/>
                </a:cubicBezTo>
                <a:lnTo>
                  <a:pt x="228600" y="271463"/>
                </a:lnTo>
                <a:cubicBezTo>
                  <a:pt x="228600" y="279321"/>
                  <a:pt x="235029" y="285750"/>
                  <a:pt x="242888" y="285750"/>
                </a:cubicBezTo>
                <a:cubicBezTo>
                  <a:pt x="250746" y="285750"/>
                  <a:pt x="257175" y="279321"/>
                  <a:pt x="257175" y="271463"/>
                </a:cubicBezTo>
                <a:lnTo>
                  <a:pt x="257175" y="242888"/>
                </a:lnTo>
                <a:cubicBezTo>
                  <a:pt x="257175" y="235029"/>
                  <a:pt x="250746" y="228600"/>
                  <a:pt x="242888" y="228600"/>
                </a:cubicBezTo>
                <a:close/>
                <a:moveTo>
                  <a:pt x="285750" y="128588"/>
                </a:moveTo>
                <a:lnTo>
                  <a:pt x="285750" y="157163"/>
                </a:lnTo>
                <a:cubicBezTo>
                  <a:pt x="285750" y="165021"/>
                  <a:pt x="292179" y="171450"/>
                  <a:pt x="300038" y="171450"/>
                </a:cubicBezTo>
                <a:cubicBezTo>
                  <a:pt x="307896" y="171450"/>
                  <a:pt x="314325" y="165021"/>
                  <a:pt x="314325" y="157163"/>
                </a:cubicBezTo>
                <a:lnTo>
                  <a:pt x="314325" y="128588"/>
                </a:lnTo>
                <a:cubicBezTo>
                  <a:pt x="314325" y="120729"/>
                  <a:pt x="307896" y="114300"/>
                  <a:pt x="300038" y="114300"/>
                </a:cubicBezTo>
                <a:cubicBezTo>
                  <a:pt x="292179" y="114300"/>
                  <a:pt x="285750" y="120729"/>
                  <a:pt x="285750" y="128588"/>
                </a:cubicBezTo>
                <a:close/>
              </a:path>
            </a:pathLst>
          </a:custGeom>
          <a:solidFill>
            <a:srgbClr val="E06C59"/>
          </a:solidFill>
          <a:ln/>
        </p:spPr>
      </p:sp>
      <p:sp>
        <p:nvSpPr>
          <p:cNvPr id="16" name="Text 14"/>
          <p:cNvSpPr/>
          <p:nvPr/>
        </p:nvSpPr>
        <p:spPr>
          <a:xfrm>
            <a:off x="9595247" y="4775200"/>
            <a:ext cx="1282700" cy="355600"/>
          </a:xfrm>
          <a:prstGeom prst="rect">
            <a:avLst/>
          </a:prstGeom>
          <a:noFill/>
          <a:ln/>
        </p:spPr>
        <p:txBody>
          <a:bodyPr wrap="square" lIns="0" tIns="0" rIns="0" bIns="0" rtlCol="0" anchor="ctr"/>
          <a:lstStyle/>
          <a:p>
            <a:pPr algn="ctr">
              <a:lnSpc>
                <a:spcPct val="130000"/>
              </a:lnSpc>
            </a:pPr>
            <a:r>
              <a:rPr lang="en-US" sz="1800" b="1" dirty="0">
                <a:solidFill>
                  <a:srgbClr val="403833"/>
                </a:solidFill>
                <a:latin typeface="MiSans" pitchFamily="34" charset="0"/>
                <a:ea typeface="MiSans" pitchFamily="34" charset="-122"/>
                <a:cs typeface="MiSans" pitchFamily="34" charset="-120"/>
              </a:rPr>
              <a:t>Ngoại giao</a:t>
            </a:r>
            <a:endParaRPr lang="en-US" sz="1600" dirty="0"/>
          </a:p>
        </p:txBody>
      </p:sp>
    </p:spTree>
  </p:cSld>
  <p:clrMapOvr>
    <a:masterClrMapping/>
  </p:clrMapOvr>
  <p:transition>
    <p:fade/>
    <p:spd val="med"/>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05</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33400"/>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Vai trò miền Bắc và chuẩn bị</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spd val="med"/>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254000" y="1485900"/>
            <a:ext cx="5727700" cy="914400"/>
          </a:xfrm>
          <a:prstGeom prst="rect">
            <a:avLst/>
          </a:prstGeom>
          <a:noFill/>
          <a:ln/>
        </p:spPr>
        <p:txBody>
          <a:bodyPr wrap="square" lIns="0" tIns="0" rIns="0" bIns="0" rtlCol="0" anchor="ctr"/>
          <a:lstStyle/>
          <a:p>
            <a:pPr>
              <a:lnSpc>
                <a:spcPct val="100000"/>
              </a:lnSpc>
            </a:pPr>
            <a:r>
              <a:rPr lang="en-US" sz="3000" b="1" dirty="0">
                <a:solidFill>
                  <a:srgbClr val="C65B49"/>
                </a:solidFill>
                <a:latin typeface="Noto Sans SC" pitchFamily="34" charset="0"/>
                <a:ea typeface="Noto Sans SC" pitchFamily="34" charset="-122"/>
                <a:cs typeface="Noto Sans SC" pitchFamily="34" charset="-120"/>
              </a:rPr>
              <a:t>Vai trò của miền Bắc: Hậu phương lớn kiên cường</a:t>
            </a:r>
            <a:endParaRPr lang="en-US" sz="1600" dirty="0"/>
          </a:p>
        </p:txBody>
      </p:sp>
      <p:sp>
        <p:nvSpPr>
          <p:cNvPr id="5" name="Text 3"/>
          <p:cNvSpPr/>
          <p:nvPr/>
        </p:nvSpPr>
        <p:spPr>
          <a:xfrm>
            <a:off x="254000" y="2603500"/>
            <a:ext cx="5638800" cy="990600"/>
          </a:xfrm>
          <a:prstGeom prst="rect">
            <a:avLst/>
          </a:prstGeom>
          <a:noFill/>
          <a:ln/>
        </p:spPr>
        <p:txBody>
          <a:bodyPr wrap="square" lIns="0" tIns="0" rIns="0" bIns="0" rtlCol="0" anchor="ctr"/>
          <a:lstStyle/>
          <a:p>
            <a:pPr>
              <a:lnSpc>
                <a:spcPct val="140000"/>
              </a:lnSpc>
            </a:pPr>
            <a:r>
              <a:rPr lang="en-US" sz="1600" dirty="0">
                <a:solidFill>
                  <a:srgbClr val="403833"/>
                </a:solidFill>
                <a:latin typeface="MiSans" pitchFamily="34" charset="0"/>
                <a:ea typeface="MiSans" pitchFamily="34" charset="-122"/>
                <a:cs typeface="MiSans" pitchFamily="34" charset="-120"/>
              </a:rPr>
              <a:t>Miền Bắc nhanh chóng khôi phục kinh tế, tiếp tục làm tròn vai trò </a:t>
            </a:r>
            <a:pPr>
              <a:lnSpc>
                <a:spcPct val="140000"/>
              </a:lnSpc>
            </a:pPr>
            <a:r>
              <a:rPr lang="en-US" sz="1600" b="1" dirty="0">
                <a:solidFill>
                  <a:srgbClr val="E9792E"/>
                </a:solidFill>
                <a:latin typeface="MiSans" pitchFamily="34" charset="0"/>
                <a:ea typeface="MiSans" pitchFamily="34" charset="-122"/>
                <a:cs typeface="MiSans" pitchFamily="34" charset="-120"/>
              </a:rPr>
              <a:t>hậu phương lớn</a:t>
            </a:r>
            <a:pPr>
              <a:lnSpc>
                <a:spcPct val="140000"/>
              </a:lnSpc>
            </a:pPr>
            <a:r>
              <a:rPr lang="en-US" sz="1600" dirty="0">
                <a:solidFill>
                  <a:srgbClr val="403833"/>
                </a:solidFill>
                <a:latin typeface="MiSans" pitchFamily="34" charset="0"/>
                <a:ea typeface="MiSans" pitchFamily="34" charset="-122"/>
                <a:cs typeface="MiSans" pitchFamily="34" charset="-120"/>
              </a:rPr>
              <a:t> cho miền Nam, đồng thời đấu tranh buộc địch thi hành nghiêm chỉnh Hiệp định Paris.</a:t>
            </a:r>
            <a:endParaRPr lang="en-US" sz="1600" dirty="0"/>
          </a:p>
        </p:txBody>
      </p:sp>
      <p:sp>
        <p:nvSpPr>
          <p:cNvPr id="6" name="Shape 4"/>
          <p:cNvSpPr/>
          <p:nvPr/>
        </p:nvSpPr>
        <p:spPr>
          <a:xfrm>
            <a:off x="254000" y="3898900"/>
            <a:ext cx="5537200" cy="1473200"/>
          </a:xfrm>
          <a:custGeom>
            <a:avLst/>
            <a:gdLst/>
            <a:ahLst/>
            <a:cxnLst/>
            <a:rect l="l" t="t" r="r" b="b"/>
            <a:pathLst>
              <a:path w="5537200" h="1473200">
                <a:moveTo>
                  <a:pt x="101607" y="0"/>
                </a:moveTo>
                <a:lnTo>
                  <a:pt x="5435593" y="0"/>
                </a:lnTo>
                <a:cubicBezTo>
                  <a:pt x="5491709" y="0"/>
                  <a:pt x="5537200" y="45491"/>
                  <a:pt x="5537200" y="101607"/>
                </a:cubicBezTo>
                <a:lnTo>
                  <a:pt x="5537200" y="1371593"/>
                </a:lnTo>
                <a:cubicBezTo>
                  <a:pt x="5537200" y="1427709"/>
                  <a:pt x="5491709" y="1473200"/>
                  <a:pt x="5435593" y="1473200"/>
                </a:cubicBezTo>
                <a:lnTo>
                  <a:pt x="101607" y="1473200"/>
                </a:lnTo>
                <a:cubicBezTo>
                  <a:pt x="45491" y="1473200"/>
                  <a:pt x="0" y="1427709"/>
                  <a:pt x="0" y="1371593"/>
                </a:cubicBezTo>
                <a:lnTo>
                  <a:pt x="0" y="101607"/>
                </a:lnTo>
                <a:cubicBezTo>
                  <a:pt x="0" y="45528"/>
                  <a:pt x="45528" y="0"/>
                  <a:pt x="101607" y="0"/>
                </a:cubicBezTo>
                <a:close/>
              </a:path>
            </a:pathLst>
          </a:custGeom>
          <a:solidFill>
            <a:srgbClr val="A5A8D1">
              <a:alpha val="20000"/>
            </a:srgbClr>
          </a:solidFill>
          <a:ln/>
        </p:spPr>
      </p:sp>
      <p:sp>
        <p:nvSpPr>
          <p:cNvPr id="7" name="Text 5"/>
          <p:cNvSpPr/>
          <p:nvPr/>
        </p:nvSpPr>
        <p:spPr>
          <a:xfrm>
            <a:off x="457200" y="4102100"/>
            <a:ext cx="5245100" cy="355600"/>
          </a:xfrm>
          <a:prstGeom prst="rect">
            <a:avLst/>
          </a:prstGeom>
          <a:noFill/>
          <a:ln/>
        </p:spPr>
        <p:txBody>
          <a:bodyPr wrap="square" lIns="0" tIns="0" rIns="0" bIns="0" rtlCol="0" anchor="ctr"/>
          <a:lstStyle/>
          <a:p>
            <a:pPr>
              <a:lnSpc>
                <a:spcPct val="130000"/>
              </a:lnSpc>
            </a:pPr>
            <a:r>
              <a:rPr lang="en-US" sz="1800" b="1" dirty="0">
                <a:solidFill>
                  <a:srgbClr val="403833"/>
                </a:solidFill>
                <a:latin typeface="MiSans" pitchFamily="34" charset="0"/>
                <a:ea typeface="MiSans" pitchFamily="34" charset="-122"/>
                <a:cs typeface="MiSans" pitchFamily="34" charset="-120"/>
              </a:rPr>
              <a:t>Huy động mọi nguồn lực:</a:t>
            </a:r>
            <a:endParaRPr lang="en-US" sz="1600" dirty="0"/>
          </a:p>
        </p:txBody>
      </p:sp>
      <p:sp>
        <p:nvSpPr>
          <p:cNvPr id="8" name="Text 6"/>
          <p:cNvSpPr/>
          <p:nvPr/>
        </p:nvSpPr>
        <p:spPr>
          <a:xfrm>
            <a:off x="457200" y="4559300"/>
            <a:ext cx="5232400" cy="609600"/>
          </a:xfrm>
          <a:prstGeom prst="rect">
            <a:avLst/>
          </a:prstGeom>
          <a:noFill/>
          <a:ln/>
        </p:spPr>
        <p:txBody>
          <a:bodyPr wrap="square" lIns="0" tIns="0" rIns="0" bIns="0" rtlCol="0" anchor="ctr"/>
          <a:lstStyle/>
          <a:p>
            <a:pPr>
              <a:lnSpc>
                <a:spcPct val="130000"/>
              </a:lnSpc>
            </a:pPr>
            <a:r>
              <a:rPr lang="en-US" sz="1600" dirty="0">
                <a:solidFill>
                  <a:srgbClr val="403833"/>
                </a:solidFill>
                <a:latin typeface="MiSans" pitchFamily="34" charset="0"/>
                <a:ea typeface="MiSans" pitchFamily="34" charset="-122"/>
                <a:cs typeface="MiSans" pitchFamily="34" charset="-120"/>
              </a:rPr>
              <a:t>Người, của, tinh thần, khoa học kỹ thuật, tạo thế và lực vững chắc cho tiền tuyến lớn miền Nam.</a:t>
            </a:r>
            <a:endParaRPr lang="en-US" sz="1600" dirty="0"/>
          </a:p>
        </p:txBody>
      </p:sp>
      <p:pic>
        <p:nvPicPr>
          <p:cNvPr id="9" name="Image 0" descr="https://kimi-web-img.moonshot.cn/img/mediazh.vietnamplus.vn/da29aeb84273eadbbd64198f4d23799a0788eb6e.webp">    </p:cNvPr>
          <p:cNvPicPr>
            <a:picLocks noChangeAspect="1"/>
          </p:cNvPicPr>
          <p:nvPr/>
        </p:nvPicPr>
        <p:blipFill>
          <a:blip r:embed="rId1"/>
          <a:srcRect l="2054" r="2054" t="0" b="0"/>
          <a:stretch/>
        </p:blipFill>
        <p:spPr>
          <a:xfrm>
            <a:off x="6096000" y="1397000"/>
            <a:ext cx="5842000" cy="4064000"/>
          </a:xfrm>
          <a:prstGeom prst="roundRect">
            <a:avLst>
              <a:gd name="adj" fmla="val 2500"/>
            </a:avLst>
          </a:prstGeom>
        </p:spPr>
      </p:pic>
    </p:spTree>
  </p:cSld>
  <p:clrMapOvr>
    <a:masterClrMapping/>
  </p:clrMapOvr>
  <p:transition>
    <p:fade/>
    <p:spd val="med"/>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158750" y="1460500"/>
            <a:ext cx="11874500" cy="457200"/>
          </a:xfrm>
          <a:prstGeom prst="rect">
            <a:avLst/>
          </a:prstGeom>
          <a:noFill/>
          <a:ln/>
        </p:spPr>
        <p:txBody>
          <a:bodyPr wrap="square" lIns="0" tIns="0" rIns="0" bIns="0" rtlCol="0" anchor="ctr"/>
          <a:lstStyle/>
          <a:p>
            <a:pPr algn="ctr">
              <a:lnSpc>
                <a:spcPct val="100000"/>
              </a:lnSpc>
            </a:pPr>
            <a:r>
              <a:rPr lang="en-US" sz="3000" b="1" dirty="0">
                <a:solidFill>
                  <a:srgbClr val="C65B49"/>
                </a:solidFill>
                <a:latin typeface="Noto Sans SC" pitchFamily="34" charset="0"/>
                <a:ea typeface="Noto Sans SC" pitchFamily="34" charset="-122"/>
                <a:cs typeface="Noto Sans SC" pitchFamily="34" charset="-120"/>
              </a:rPr>
              <a:t>Xây dựng lực lượng vũ trang hùng hậu</a:t>
            </a:r>
            <a:endParaRPr lang="en-US" sz="1600" dirty="0"/>
          </a:p>
        </p:txBody>
      </p:sp>
      <p:pic>
        <p:nvPicPr>
          <p:cNvPr id="5" name="Image 0" descr="https://kimi-web-img.moonshot.cn/img/thumbs.dreamstime.com/6bb7bb09e7f969ec84df49ddb0cb18a8dc0bba79.jpg">    </p:cNvPr>
          <p:cNvPicPr>
            <a:picLocks noChangeAspect="1"/>
          </p:cNvPicPr>
          <p:nvPr/>
        </p:nvPicPr>
        <p:blipFill>
          <a:blip r:embed="rId1"/>
          <a:srcRect l="0" r="0" t="10825" b="10825"/>
          <a:stretch/>
        </p:blipFill>
        <p:spPr>
          <a:xfrm>
            <a:off x="254000" y="2222500"/>
            <a:ext cx="5689600" cy="3175000"/>
          </a:xfrm>
          <a:prstGeom prst="roundRect">
            <a:avLst>
              <a:gd name="adj" fmla="val 3200"/>
            </a:avLst>
          </a:prstGeom>
        </p:spPr>
      </p:pic>
      <p:sp>
        <p:nvSpPr>
          <p:cNvPr id="6" name="Text 3"/>
          <p:cNvSpPr/>
          <p:nvPr/>
        </p:nvSpPr>
        <p:spPr>
          <a:xfrm>
            <a:off x="6248400" y="2260600"/>
            <a:ext cx="5803900" cy="711200"/>
          </a:xfrm>
          <a:prstGeom prst="rect">
            <a:avLst/>
          </a:prstGeom>
          <a:noFill/>
          <a:ln/>
        </p:spPr>
        <p:txBody>
          <a:bodyPr wrap="square" lIns="0" tIns="0" rIns="0" bIns="0" rtlCol="0" anchor="ctr"/>
          <a:lstStyle/>
          <a:p>
            <a:pPr>
              <a:lnSpc>
                <a:spcPct val="130000"/>
              </a:lnSpc>
            </a:pPr>
            <a:r>
              <a:rPr lang="en-US" sz="1800" b="1" dirty="0">
                <a:solidFill>
                  <a:srgbClr val="403833"/>
                </a:solidFill>
                <a:latin typeface="MiSans" pitchFamily="34" charset="0"/>
                <a:ea typeface="MiSans" pitchFamily="34" charset="-122"/>
                <a:cs typeface="MiSans" pitchFamily="34" charset="-120"/>
              </a:rPr>
              <a:t>Trọng tâm: Xây dựng lực lượng vũ trang gắn chặt với lực lượng chính trị.</a:t>
            </a:r>
            <a:endParaRPr lang="en-US" sz="1600" dirty="0"/>
          </a:p>
        </p:txBody>
      </p:sp>
      <p:sp>
        <p:nvSpPr>
          <p:cNvPr id="7" name="Shape 4"/>
          <p:cNvSpPr/>
          <p:nvPr/>
        </p:nvSpPr>
        <p:spPr>
          <a:xfrm>
            <a:off x="6248400" y="3124200"/>
            <a:ext cx="5689600" cy="558800"/>
          </a:xfrm>
          <a:custGeom>
            <a:avLst/>
            <a:gdLst/>
            <a:ahLst/>
            <a:cxnLst/>
            <a:rect l="l" t="t" r="r" b="b"/>
            <a:pathLst>
              <a:path w="5689600" h="558800">
                <a:moveTo>
                  <a:pt x="101601" y="0"/>
                </a:moveTo>
                <a:lnTo>
                  <a:pt x="5587999" y="0"/>
                </a:lnTo>
                <a:cubicBezTo>
                  <a:pt x="5644112" y="0"/>
                  <a:pt x="5689600" y="45488"/>
                  <a:pt x="5689600" y="101601"/>
                </a:cubicBezTo>
                <a:lnTo>
                  <a:pt x="5689600" y="457199"/>
                </a:lnTo>
                <a:cubicBezTo>
                  <a:pt x="5689600" y="513312"/>
                  <a:pt x="5644112" y="558800"/>
                  <a:pt x="5587999" y="558800"/>
                </a:cubicBezTo>
                <a:lnTo>
                  <a:pt x="101601" y="558800"/>
                </a:lnTo>
                <a:cubicBezTo>
                  <a:pt x="45488" y="558800"/>
                  <a:pt x="0" y="513312"/>
                  <a:pt x="0" y="457199"/>
                </a:cubicBezTo>
                <a:lnTo>
                  <a:pt x="0" y="101601"/>
                </a:lnTo>
                <a:cubicBezTo>
                  <a:pt x="0" y="45526"/>
                  <a:pt x="45526" y="0"/>
                  <a:pt x="101601" y="0"/>
                </a:cubicBezTo>
                <a:close/>
              </a:path>
            </a:pathLst>
          </a:custGeom>
          <a:solidFill>
            <a:srgbClr val="C65B49">
              <a:alpha val="10196"/>
            </a:srgbClr>
          </a:solidFill>
          <a:ln/>
        </p:spPr>
      </p:sp>
      <p:sp>
        <p:nvSpPr>
          <p:cNvPr id="8" name="Text 5"/>
          <p:cNvSpPr/>
          <p:nvPr/>
        </p:nvSpPr>
        <p:spPr>
          <a:xfrm>
            <a:off x="6400800" y="3276600"/>
            <a:ext cx="5473700" cy="254000"/>
          </a:xfrm>
          <a:prstGeom prst="rect">
            <a:avLst/>
          </a:prstGeom>
          <a:noFill/>
          <a:ln/>
        </p:spPr>
        <p:txBody>
          <a:bodyPr wrap="square" lIns="0" tIns="0" rIns="0" bIns="0" rtlCol="0" anchor="ctr"/>
          <a:lstStyle/>
          <a:p>
            <a:pPr>
              <a:lnSpc>
                <a:spcPct val="120000"/>
              </a:lnSpc>
            </a:pPr>
            <a:r>
              <a:rPr lang="en-US" sz="1400" dirty="0">
                <a:solidFill>
                  <a:srgbClr val="403833"/>
                </a:solidFill>
                <a:latin typeface="MiSans" pitchFamily="34" charset="0"/>
                <a:ea typeface="MiSans" pitchFamily="34" charset="-122"/>
                <a:cs typeface="MiSans" pitchFamily="34" charset="-120"/>
              </a:rPr>
              <a:t>Nâng cao chất lượng chính trị, chiến đấu, kỹ thuật.</a:t>
            </a:r>
            <a:endParaRPr lang="en-US" sz="1600" dirty="0"/>
          </a:p>
        </p:txBody>
      </p:sp>
      <p:sp>
        <p:nvSpPr>
          <p:cNvPr id="9" name="Shape 6"/>
          <p:cNvSpPr/>
          <p:nvPr/>
        </p:nvSpPr>
        <p:spPr>
          <a:xfrm>
            <a:off x="6248400" y="3835400"/>
            <a:ext cx="5689600" cy="558800"/>
          </a:xfrm>
          <a:custGeom>
            <a:avLst/>
            <a:gdLst/>
            <a:ahLst/>
            <a:cxnLst/>
            <a:rect l="l" t="t" r="r" b="b"/>
            <a:pathLst>
              <a:path w="5689600" h="558800">
                <a:moveTo>
                  <a:pt x="101601" y="0"/>
                </a:moveTo>
                <a:lnTo>
                  <a:pt x="5587999" y="0"/>
                </a:lnTo>
                <a:cubicBezTo>
                  <a:pt x="5644112" y="0"/>
                  <a:pt x="5689600" y="45488"/>
                  <a:pt x="5689600" y="101601"/>
                </a:cubicBezTo>
                <a:lnTo>
                  <a:pt x="5689600" y="457199"/>
                </a:lnTo>
                <a:cubicBezTo>
                  <a:pt x="5689600" y="513312"/>
                  <a:pt x="5644112" y="558800"/>
                  <a:pt x="5587999" y="558800"/>
                </a:cubicBezTo>
                <a:lnTo>
                  <a:pt x="101601" y="558800"/>
                </a:lnTo>
                <a:cubicBezTo>
                  <a:pt x="45488" y="558800"/>
                  <a:pt x="0" y="513312"/>
                  <a:pt x="0" y="457199"/>
                </a:cubicBezTo>
                <a:lnTo>
                  <a:pt x="0" y="101601"/>
                </a:lnTo>
                <a:cubicBezTo>
                  <a:pt x="0" y="45526"/>
                  <a:pt x="45526" y="0"/>
                  <a:pt x="101601" y="0"/>
                </a:cubicBezTo>
                <a:close/>
              </a:path>
            </a:pathLst>
          </a:custGeom>
          <a:solidFill>
            <a:srgbClr val="E9792E">
              <a:alpha val="10196"/>
            </a:srgbClr>
          </a:solidFill>
          <a:ln/>
        </p:spPr>
      </p:sp>
      <p:sp>
        <p:nvSpPr>
          <p:cNvPr id="10" name="Text 7"/>
          <p:cNvSpPr/>
          <p:nvPr/>
        </p:nvSpPr>
        <p:spPr>
          <a:xfrm>
            <a:off x="6400800" y="3987800"/>
            <a:ext cx="5473700" cy="254000"/>
          </a:xfrm>
          <a:prstGeom prst="rect">
            <a:avLst/>
          </a:prstGeom>
          <a:noFill/>
          <a:ln/>
        </p:spPr>
        <p:txBody>
          <a:bodyPr wrap="square" lIns="0" tIns="0" rIns="0" bIns="0" rtlCol="0" anchor="ctr"/>
          <a:lstStyle/>
          <a:p>
            <a:pPr>
              <a:lnSpc>
                <a:spcPct val="120000"/>
              </a:lnSpc>
            </a:pPr>
            <a:r>
              <a:rPr lang="en-US" sz="1400" dirty="0">
                <a:solidFill>
                  <a:srgbClr val="403833"/>
                </a:solidFill>
                <a:latin typeface="MiSans" pitchFamily="34" charset="0"/>
                <a:ea typeface="MiSans" pitchFamily="34" charset="-122"/>
                <a:cs typeface="MiSans" pitchFamily="34" charset="-120"/>
              </a:rPr>
              <a:t>Phối hợp ba thứ quân hiệu quả.</a:t>
            </a:r>
            <a:endParaRPr lang="en-US" sz="1600" dirty="0"/>
          </a:p>
        </p:txBody>
      </p:sp>
      <p:sp>
        <p:nvSpPr>
          <p:cNvPr id="11" name="Shape 8"/>
          <p:cNvSpPr/>
          <p:nvPr/>
        </p:nvSpPr>
        <p:spPr>
          <a:xfrm>
            <a:off x="6248400" y="4546600"/>
            <a:ext cx="5689600" cy="812800"/>
          </a:xfrm>
          <a:custGeom>
            <a:avLst/>
            <a:gdLst/>
            <a:ahLst/>
            <a:cxnLst/>
            <a:rect l="l" t="t" r="r" b="b"/>
            <a:pathLst>
              <a:path w="5689600" h="812800">
                <a:moveTo>
                  <a:pt x="101600" y="0"/>
                </a:moveTo>
                <a:lnTo>
                  <a:pt x="5588000" y="0"/>
                </a:lnTo>
                <a:cubicBezTo>
                  <a:pt x="5644075" y="0"/>
                  <a:pt x="5689600" y="45525"/>
                  <a:pt x="5689600" y="101600"/>
                </a:cubicBezTo>
                <a:lnTo>
                  <a:pt x="5689600" y="711200"/>
                </a:lnTo>
                <a:cubicBezTo>
                  <a:pt x="5689600" y="767275"/>
                  <a:pt x="5644075" y="812800"/>
                  <a:pt x="5588000" y="812800"/>
                </a:cubicBezTo>
                <a:lnTo>
                  <a:pt x="101600" y="812800"/>
                </a:lnTo>
                <a:cubicBezTo>
                  <a:pt x="45525" y="812800"/>
                  <a:pt x="0" y="767275"/>
                  <a:pt x="0" y="711200"/>
                </a:cubicBezTo>
                <a:lnTo>
                  <a:pt x="0" y="101600"/>
                </a:lnTo>
                <a:cubicBezTo>
                  <a:pt x="0" y="45525"/>
                  <a:pt x="45525" y="0"/>
                  <a:pt x="101600" y="0"/>
                </a:cubicBezTo>
                <a:close/>
              </a:path>
            </a:pathLst>
          </a:custGeom>
          <a:solidFill>
            <a:srgbClr val="E06C59">
              <a:alpha val="10196"/>
            </a:srgbClr>
          </a:solidFill>
          <a:ln/>
        </p:spPr>
      </p:sp>
      <p:sp>
        <p:nvSpPr>
          <p:cNvPr id="12" name="Text 9"/>
          <p:cNvSpPr/>
          <p:nvPr/>
        </p:nvSpPr>
        <p:spPr>
          <a:xfrm>
            <a:off x="6400800" y="4699000"/>
            <a:ext cx="5473700" cy="508000"/>
          </a:xfrm>
          <a:prstGeom prst="rect">
            <a:avLst/>
          </a:prstGeom>
          <a:noFill/>
          <a:ln/>
        </p:spPr>
        <p:txBody>
          <a:bodyPr wrap="square" lIns="0" tIns="0" rIns="0" bIns="0" rtlCol="0" anchor="ctr"/>
          <a:lstStyle/>
          <a:p>
            <a:pPr>
              <a:lnSpc>
                <a:spcPct val="120000"/>
              </a:lnSpc>
            </a:pPr>
            <a:r>
              <a:rPr lang="en-US" sz="1400" dirty="0">
                <a:solidFill>
                  <a:srgbClr val="403833"/>
                </a:solidFill>
                <a:latin typeface="MiSans" pitchFamily="34" charset="0"/>
                <a:ea typeface="MiSans" pitchFamily="34" charset="-122"/>
                <a:cs typeface="MiSans" pitchFamily="34" charset="-120"/>
              </a:rPr>
              <a:t>Bảo đảm sức mạnh tiến công và nổi dậy, sẵn sàng chuyển sang tổng tiến công.</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9:58-d2nf6fh8bjvh7rlj01o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47190" y="1471930"/>
            <a:ext cx="8831580" cy="4670425"/>
          </a:xfrm>
          <a:prstGeom prst="rect">
            <a:avLst/>
          </a:prstGeom>
        </p:spPr>
      </p:pic>
      <p:sp>
        <p:nvSpPr>
          <p:cNvPr id="5" name="Shape 2"/>
          <p:cNvSpPr/>
          <p:nvPr/>
        </p:nvSpPr>
        <p:spPr>
          <a:xfrm>
            <a:off x="485140" y="517525"/>
            <a:ext cx="11198225" cy="5818505"/>
          </a:xfrm>
          <a:prstGeom prst="rect">
            <a:avLst/>
          </a:prstGeom>
          <a:solidFill>
            <a:srgbClr val="000000">
              <a:alpha val="0"/>
            </a:srgbClr>
          </a:solidFill>
          <a:ln w="38100">
            <a:solidFill>
              <a:srgbClr val="DD5142"/>
            </a:solidFill>
            <a:prstDash val="solid"/>
          </a:ln>
        </p:spPr>
      </p:sp>
      <p:sp>
        <p:nvSpPr>
          <p:cNvPr id="6" name="Text 3"/>
          <p:cNvSpPr/>
          <p:nvPr/>
        </p:nvSpPr>
        <p:spPr>
          <a:xfrm>
            <a:off x="485140" y="517525"/>
            <a:ext cx="11198225" cy="581850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43180" y="-12065"/>
            <a:ext cx="528955" cy="528955"/>
          </a:xfrm>
          <a:prstGeom prst="rect">
            <a:avLst/>
          </a:prstGeom>
          <a:solidFill>
            <a:srgbClr val="DD5142"/>
          </a:solidFill>
          <a:ln/>
        </p:spPr>
      </p:sp>
      <p:sp>
        <p:nvSpPr>
          <p:cNvPr id="8" name="Text 5"/>
          <p:cNvSpPr/>
          <p:nvPr/>
        </p:nvSpPr>
        <p:spPr>
          <a:xfrm>
            <a:off x="-43180" y="-12065"/>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683365" y="-12065"/>
            <a:ext cx="528955" cy="528955"/>
          </a:xfrm>
          <a:prstGeom prst="rect">
            <a:avLst/>
          </a:prstGeom>
          <a:solidFill>
            <a:srgbClr val="DD5142"/>
          </a:solidFill>
          <a:ln/>
        </p:spPr>
      </p:sp>
      <p:sp>
        <p:nvSpPr>
          <p:cNvPr id="10" name="Text 7"/>
          <p:cNvSpPr/>
          <p:nvPr/>
        </p:nvSpPr>
        <p:spPr>
          <a:xfrm>
            <a:off x="11683365" y="-12065"/>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43180" y="6336030"/>
            <a:ext cx="528955" cy="528955"/>
          </a:xfrm>
          <a:prstGeom prst="rect">
            <a:avLst/>
          </a:prstGeom>
          <a:solidFill>
            <a:srgbClr val="DD5142"/>
          </a:solidFill>
          <a:ln/>
        </p:spPr>
      </p:sp>
      <p:sp>
        <p:nvSpPr>
          <p:cNvPr id="12" name="Text 9"/>
          <p:cNvSpPr/>
          <p:nvPr/>
        </p:nvSpPr>
        <p:spPr>
          <a:xfrm>
            <a:off x="-43180" y="6336030"/>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683365" y="6336030"/>
            <a:ext cx="528955" cy="528955"/>
          </a:xfrm>
          <a:prstGeom prst="rect">
            <a:avLst/>
          </a:prstGeom>
          <a:solidFill>
            <a:srgbClr val="DD5142"/>
          </a:solidFill>
          <a:ln/>
        </p:spPr>
      </p:sp>
      <p:sp>
        <p:nvSpPr>
          <p:cNvPr id="14" name="Text 11"/>
          <p:cNvSpPr/>
          <p:nvPr/>
        </p:nvSpPr>
        <p:spPr>
          <a:xfrm>
            <a:off x="11683365" y="6336030"/>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flipH="1">
            <a:off x="11866245" y="715645"/>
            <a:ext cx="151130" cy="515015"/>
          </a:xfrm>
          <a:prstGeom prst="roundRect">
            <a:avLst>
              <a:gd name="adj" fmla="val 50000"/>
            </a:avLst>
          </a:prstGeom>
          <a:solidFill>
            <a:srgbClr val="DACB9C"/>
          </a:solidFill>
          <a:ln/>
        </p:spPr>
      </p:sp>
      <p:sp>
        <p:nvSpPr>
          <p:cNvPr id="16" name="Text 13"/>
          <p:cNvSpPr/>
          <p:nvPr/>
        </p:nvSpPr>
        <p:spPr>
          <a:xfrm>
            <a:off x="11866245" y="715645"/>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flipH="1">
            <a:off x="11866245" y="1321861"/>
            <a:ext cx="151130" cy="515015"/>
          </a:xfrm>
          <a:prstGeom prst="roundRect">
            <a:avLst>
              <a:gd name="adj" fmla="val 50000"/>
            </a:avLst>
          </a:prstGeom>
          <a:solidFill>
            <a:srgbClr val="DACB9C"/>
          </a:solidFill>
          <a:ln/>
        </p:spPr>
      </p:sp>
      <p:sp>
        <p:nvSpPr>
          <p:cNvPr id="18" name="Text 15"/>
          <p:cNvSpPr/>
          <p:nvPr/>
        </p:nvSpPr>
        <p:spPr>
          <a:xfrm>
            <a:off x="11866245" y="1321861"/>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flipH="1">
            <a:off x="11866245" y="1928077"/>
            <a:ext cx="151130" cy="515015"/>
          </a:xfrm>
          <a:prstGeom prst="roundRect">
            <a:avLst>
              <a:gd name="adj" fmla="val 50000"/>
            </a:avLst>
          </a:prstGeom>
          <a:solidFill>
            <a:srgbClr val="DACB9C"/>
          </a:solidFill>
          <a:ln/>
        </p:spPr>
      </p:sp>
      <p:sp>
        <p:nvSpPr>
          <p:cNvPr id="20" name="Text 17"/>
          <p:cNvSpPr/>
          <p:nvPr/>
        </p:nvSpPr>
        <p:spPr>
          <a:xfrm>
            <a:off x="11866245" y="1928077"/>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flipH="1">
            <a:off x="11866245" y="2533622"/>
            <a:ext cx="151130" cy="515015"/>
          </a:xfrm>
          <a:prstGeom prst="roundRect">
            <a:avLst>
              <a:gd name="adj" fmla="val 50000"/>
            </a:avLst>
          </a:prstGeom>
          <a:solidFill>
            <a:srgbClr val="DACB9C"/>
          </a:solidFill>
          <a:ln/>
        </p:spPr>
      </p:sp>
      <p:sp>
        <p:nvSpPr>
          <p:cNvPr id="22" name="Text 19"/>
          <p:cNvSpPr/>
          <p:nvPr/>
        </p:nvSpPr>
        <p:spPr>
          <a:xfrm>
            <a:off x="11866245" y="2533622"/>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flipH="1">
            <a:off x="11866245" y="3139838"/>
            <a:ext cx="151130" cy="515015"/>
          </a:xfrm>
          <a:prstGeom prst="roundRect">
            <a:avLst>
              <a:gd name="adj" fmla="val 50000"/>
            </a:avLst>
          </a:prstGeom>
          <a:solidFill>
            <a:srgbClr val="DACB9C"/>
          </a:solidFill>
          <a:ln/>
        </p:spPr>
      </p:sp>
      <p:sp>
        <p:nvSpPr>
          <p:cNvPr id="24" name="Text 21"/>
          <p:cNvSpPr/>
          <p:nvPr/>
        </p:nvSpPr>
        <p:spPr>
          <a:xfrm>
            <a:off x="11866245" y="3139838"/>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flipH="1">
            <a:off x="11866245" y="3790983"/>
            <a:ext cx="151130" cy="515015"/>
          </a:xfrm>
          <a:prstGeom prst="roundRect">
            <a:avLst>
              <a:gd name="adj" fmla="val 50000"/>
            </a:avLst>
          </a:prstGeom>
          <a:solidFill>
            <a:srgbClr val="DACB9C"/>
          </a:solidFill>
          <a:ln/>
        </p:spPr>
      </p:sp>
      <p:sp>
        <p:nvSpPr>
          <p:cNvPr id="26" name="Text 23"/>
          <p:cNvSpPr/>
          <p:nvPr/>
        </p:nvSpPr>
        <p:spPr>
          <a:xfrm>
            <a:off x="11866245" y="3790983"/>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flipH="1">
            <a:off x="11866245" y="4397199"/>
            <a:ext cx="151130" cy="515015"/>
          </a:xfrm>
          <a:prstGeom prst="roundRect">
            <a:avLst>
              <a:gd name="adj" fmla="val 50000"/>
            </a:avLst>
          </a:prstGeom>
          <a:solidFill>
            <a:srgbClr val="DACB9C"/>
          </a:solidFill>
          <a:ln/>
        </p:spPr>
      </p:sp>
      <p:sp>
        <p:nvSpPr>
          <p:cNvPr id="28" name="Text 25"/>
          <p:cNvSpPr/>
          <p:nvPr/>
        </p:nvSpPr>
        <p:spPr>
          <a:xfrm>
            <a:off x="11866245" y="4397199"/>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flipH="1">
            <a:off x="11866245" y="5003415"/>
            <a:ext cx="151130" cy="515015"/>
          </a:xfrm>
          <a:prstGeom prst="roundRect">
            <a:avLst>
              <a:gd name="adj" fmla="val 50000"/>
            </a:avLst>
          </a:prstGeom>
          <a:solidFill>
            <a:srgbClr val="DACB9C"/>
          </a:solidFill>
          <a:ln/>
        </p:spPr>
      </p:sp>
      <p:sp>
        <p:nvSpPr>
          <p:cNvPr id="30" name="Text 27"/>
          <p:cNvSpPr/>
          <p:nvPr/>
        </p:nvSpPr>
        <p:spPr>
          <a:xfrm>
            <a:off x="11866245" y="5003415"/>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8"/>
          <p:cNvSpPr/>
          <p:nvPr/>
        </p:nvSpPr>
        <p:spPr>
          <a:xfrm flipH="1">
            <a:off x="11866245" y="5608960"/>
            <a:ext cx="151130" cy="515015"/>
          </a:xfrm>
          <a:prstGeom prst="roundRect">
            <a:avLst>
              <a:gd name="adj" fmla="val 50000"/>
            </a:avLst>
          </a:prstGeom>
          <a:solidFill>
            <a:srgbClr val="DACB9C"/>
          </a:solidFill>
          <a:ln/>
        </p:spPr>
      </p:sp>
      <p:sp>
        <p:nvSpPr>
          <p:cNvPr id="32" name="Text 29"/>
          <p:cNvSpPr/>
          <p:nvPr/>
        </p:nvSpPr>
        <p:spPr>
          <a:xfrm>
            <a:off x="11866245" y="560896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0"/>
          <p:cNvSpPr/>
          <p:nvPr/>
        </p:nvSpPr>
        <p:spPr>
          <a:xfrm flipH="1">
            <a:off x="174625" y="718820"/>
            <a:ext cx="151130" cy="515015"/>
          </a:xfrm>
          <a:prstGeom prst="roundRect">
            <a:avLst>
              <a:gd name="adj" fmla="val 50000"/>
            </a:avLst>
          </a:prstGeom>
          <a:solidFill>
            <a:srgbClr val="DACB9C"/>
          </a:solidFill>
          <a:ln/>
        </p:spPr>
      </p:sp>
      <p:sp>
        <p:nvSpPr>
          <p:cNvPr id="34" name="Text 31"/>
          <p:cNvSpPr/>
          <p:nvPr/>
        </p:nvSpPr>
        <p:spPr>
          <a:xfrm>
            <a:off x="174625" y="71882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2"/>
          <p:cNvSpPr/>
          <p:nvPr/>
        </p:nvSpPr>
        <p:spPr>
          <a:xfrm flipH="1">
            <a:off x="174625" y="1325036"/>
            <a:ext cx="151130" cy="515015"/>
          </a:xfrm>
          <a:prstGeom prst="roundRect">
            <a:avLst>
              <a:gd name="adj" fmla="val 50000"/>
            </a:avLst>
          </a:prstGeom>
          <a:solidFill>
            <a:srgbClr val="DACB9C"/>
          </a:solidFill>
          <a:ln/>
        </p:spPr>
      </p:sp>
      <p:sp>
        <p:nvSpPr>
          <p:cNvPr id="36" name="Text 33"/>
          <p:cNvSpPr/>
          <p:nvPr/>
        </p:nvSpPr>
        <p:spPr>
          <a:xfrm>
            <a:off x="174625" y="1325036"/>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4"/>
          <p:cNvSpPr/>
          <p:nvPr/>
        </p:nvSpPr>
        <p:spPr>
          <a:xfrm flipH="1">
            <a:off x="174625" y="1931252"/>
            <a:ext cx="151130" cy="515015"/>
          </a:xfrm>
          <a:prstGeom prst="roundRect">
            <a:avLst>
              <a:gd name="adj" fmla="val 50000"/>
            </a:avLst>
          </a:prstGeom>
          <a:solidFill>
            <a:srgbClr val="DACB9C"/>
          </a:solidFill>
          <a:ln/>
        </p:spPr>
      </p:sp>
      <p:sp>
        <p:nvSpPr>
          <p:cNvPr id="38" name="Text 35"/>
          <p:cNvSpPr/>
          <p:nvPr/>
        </p:nvSpPr>
        <p:spPr>
          <a:xfrm>
            <a:off x="174625" y="1931252"/>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6"/>
          <p:cNvSpPr/>
          <p:nvPr/>
        </p:nvSpPr>
        <p:spPr>
          <a:xfrm flipH="1">
            <a:off x="174625" y="2536797"/>
            <a:ext cx="151130" cy="515015"/>
          </a:xfrm>
          <a:prstGeom prst="roundRect">
            <a:avLst>
              <a:gd name="adj" fmla="val 50000"/>
            </a:avLst>
          </a:prstGeom>
          <a:solidFill>
            <a:srgbClr val="DACB9C"/>
          </a:solidFill>
          <a:ln/>
        </p:spPr>
      </p:sp>
      <p:sp>
        <p:nvSpPr>
          <p:cNvPr id="40" name="Text 37"/>
          <p:cNvSpPr/>
          <p:nvPr/>
        </p:nvSpPr>
        <p:spPr>
          <a:xfrm>
            <a:off x="174625" y="2536797"/>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8"/>
          <p:cNvSpPr/>
          <p:nvPr/>
        </p:nvSpPr>
        <p:spPr>
          <a:xfrm flipH="1">
            <a:off x="174625" y="3143013"/>
            <a:ext cx="151130" cy="515015"/>
          </a:xfrm>
          <a:prstGeom prst="roundRect">
            <a:avLst>
              <a:gd name="adj" fmla="val 50000"/>
            </a:avLst>
          </a:prstGeom>
          <a:solidFill>
            <a:srgbClr val="DACB9C"/>
          </a:solidFill>
          <a:ln/>
        </p:spPr>
      </p:sp>
      <p:sp>
        <p:nvSpPr>
          <p:cNvPr id="42" name="Text 39"/>
          <p:cNvSpPr/>
          <p:nvPr/>
        </p:nvSpPr>
        <p:spPr>
          <a:xfrm>
            <a:off x="174625" y="3143013"/>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0"/>
          <p:cNvSpPr/>
          <p:nvPr/>
        </p:nvSpPr>
        <p:spPr>
          <a:xfrm flipH="1">
            <a:off x="174625" y="3794158"/>
            <a:ext cx="151130" cy="515015"/>
          </a:xfrm>
          <a:prstGeom prst="roundRect">
            <a:avLst>
              <a:gd name="adj" fmla="val 50000"/>
            </a:avLst>
          </a:prstGeom>
          <a:solidFill>
            <a:srgbClr val="DACB9C"/>
          </a:solidFill>
          <a:ln/>
        </p:spPr>
      </p:sp>
      <p:sp>
        <p:nvSpPr>
          <p:cNvPr id="44" name="Text 41"/>
          <p:cNvSpPr/>
          <p:nvPr/>
        </p:nvSpPr>
        <p:spPr>
          <a:xfrm>
            <a:off x="174625" y="3794158"/>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2"/>
          <p:cNvSpPr/>
          <p:nvPr/>
        </p:nvSpPr>
        <p:spPr>
          <a:xfrm flipH="1">
            <a:off x="174625" y="4400374"/>
            <a:ext cx="151130" cy="515015"/>
          </a:xfrm>
          <a:prstGeom prst="roundRect">
            <a:avLst>
              <a:gd name="adj" fmla="val 50000"/>
            </a:avLst>
          </a:prstGeom>
          <a:solidFill>
            <a:srgbClr val="DACB9C"/>
          </a:solidFill>
          <a:ln/>
        </p:spPr>
      </p:sp>
      <p:sp>
        <p:nvSpPr>
          <p:cNvPr id="46" name="Text 43"/>
          <p:cNvSpPr/>
          <p:nvPr/>
        </p:nvSpPr>
        <p:spPr>
          <a:xfrm>
            <a:off x="174625" y="4400374"/>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4"/>
          <p:cNvSpPr/>
          <p:nvPr/>
        </p:nvSpPr>
        <p:spPr>
          <a:xfrm flipH="1">
            <a:off x="174625" y="5006590"/>
            <a:ext cx="151130" cy="515015"/>
          </a:xfrm>
          <a:prstGeom prst="roundRect">
            <a:avLst>
              <a:gd name="adj" fmla="val 50000"/>
            </a:avLst>
          </a:prstGeom>
          <a:solidFill>
            <a:srgbClr val="DACB9C"/>
          </a:solidFill>
          <a:ln/>
        </p:spPr>
      </p:sp>
      <p:sp>
        <p:nvSpPr>
          <p:cNvPr id="48" name="Text 45"/>
          <p:cNvSpPr/>
          <p:nvPr/>
        </p:nvSpPr>
        <p:spPr>
          <a:xfrm>
            <a:off x="174625" y="500659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6"/>
          <p:cNvSpPr/>
          <p:nvPr/>
        </p:nvSpPr>
        <p:spPr>
          <a:xfrm flipH="1">
            <a:off x="174625" y="5612135"/>
            <a:ext cx="151130" cy="515015"/>
          </a:xfrm>
          <a:prstGeom prst="roundRect">
            <a:avLst>
              <a:gd name="adj" fmla="val 50000"/>
            </a:avLst>
          </a:prstGeom>
          <a:solidFill>
            <a:srgbClr val="DACB9C"/>
          </a:solidFill>
          <a:ln/>
        </p:spPr>
      </p:sp>
      <p:sp>
        <p:nvSpPr>
          <p:cNvPr id="50" name="Text 47"/>
          <p:cNvSpPr/>
          <p:nvPr/>
        </p:nvSpPr>
        <p:spPr>
          <a:xfrm>
            <a:off x="174625" y="5612135"/>
            <a:ext cx="151130" cy="515015"/>
          </a:xfrm>
          <a:prstGeom prst="rect">
            <a:avLst/>
          </a:prstGeom>
          <a:noFill/>
          <a:ln/>
        </p:spPr>
        <p:txBody>
          <a:bodyPr wrap="square" lIns="45720" tIns="91440" rIns="91440" bIns="45720" rtlCol="0" anchor="ctr"/>
          <a:lstStyle/>
          <a:p>
            <a:pPr>
              <a:lnSpc>
                <a:spcPct val="100000"/>
              </a:lnSpc>
            </a:pPr>
            <a:endParaRPr lang="en-US" sz="1600" dirty="0"/>
          </a:p>
        </p:txBody>
      </p:sp>
      <p:pic>
        <p:nvPicPr>
          <p:cNvPr id="51" name="Image 1" descr="https://kimi-img.moonshot.cn/pub/slides/slides_tmpl/image/25-08-27-19:59:58-d2nf6fh8bjvh7rlj01n0.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670" y="4430395"/>
            <a:ext cx="1343025" cy="1371600"/>
          </a:xfrm>
          <a:prstGeom prst="rect">
            <a:avLst/>
          </a:prstGeom>
        </p:spPr>
      </p:pic>
      <p:pic>
        <p:nvPicPr>
          <p:cNvPr id="52" name="Image 2" descr="https://kimi-img.moonshot.cn/pub/slides/slides_tmpl/image/25-08-27-19:59:58-d2nf6fh8bjvh7rlj01n0.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8785" y="1471930"/>
            <a:ext cx="2218690" cy="2265680"/>
          </a:xfrm>
          <a:prstGeom prst="rect">
            <a:avLst/>
          </a:prstGeom>
        </p:spPr>
      </p:pic>
      <p:pic>
        <p:nvPicPr>
          <p:cNvPr id="53" name="Image 3" descr="https://kimi-img.moonshot.cn/pub/slides/slides_tmpl/image/25-08-27-19:59:58-d2nf6fh8bjvh7rlj01rg.sv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1255" y="4358640"/>
            <a:ext cx="793750" cy="742315"/>
          </a:xfrm>
          <a:prstGeom prst="rect">
            <a:avLst/>
          </a:prstGeom>
        </p:spPr>
      </p:pic>
      <p:pic>
        <p:nvPicPr>
          <p:cNvPr id="54" name="Image 4" descr="https://kimi-img.moonshot.cn/pub/slides/slides_tmpl/image/25-08-27-19:59:58-d2nf6fh8bjvh7rlj01p0.sv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2673985"/>
            <a:ext cx="793750" cy="742315"/>
          </a:xfrm>
          <a:prstGeom prst="rect">
            <a:avLst/>
          </a:prstGeom>
        </p:spPr>
      </p:pic>
      <p:pic>
        <p:nvPicPr>
          <p:cNvPr id="55" name="Image 5" descr="https://kimi-img.moonshot.cn/pub/slides/slides_tmpl/image/25-08-27-19:59:58-d2nf6fh8bjvh7rlj01pg.sv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17800" y="3526790"/>
            <a:ext cx="793750" cy="742315"/>
          </a:xfrm>
          <a:prstGeom prst="rect">
            <a:avLst/>
          </a:prstGeom>
        </p:spPr>
      </p:pic>
      <p:pic>
        <p:nvPicPr>
          <p:cNvPr id="56" name="Image 6" descr="https://kimi-img.moonshot.cn/pub/slides/slides_tmpl/image/25-08-27-19:59:58-d2nf6fh8bjvh7rlj01q0.sv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8590" y="4386580"/>
            <a:ext cx="793750" cy="742315"/>
          </a:xfrm>
          <a:prstGeom prst="rect">
            <a:avLst/>
          </a:prstGeom>
        </p:spPr>
      </p:pic>
      <p:pic>
        <p:nvPicPr>
          <p:cNvPr id="57" name="Image 7" descr="https://kimi-img.moonshot.cn/pub/slides/slides_tmpl/image/25-08-27-19:59:58-d2nf6fh8bjvh7rlj01qg.sv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31255" y="2673985"/>
            <a:ext cx="793750" cy="742315"/>
          </a:xfrm>
          <a:prstGeom prst="rect">
            <a:avLst/>
          </a:prstGeom>
        </p:spPr>
      </p:pic>
      <p:pic>
        <p:nvPicPr>
          <p:cNvPr id="58" name="Image 8" descr="https://kimi-img.moonshot.cn/pub/slides/slides_tmpl/image/25-08-27-19:59:58-d2nf6fh8bjvh7rlj01r0.sv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31255" y="3505835"/>
            <a:ext cx="793750" cy="742315"/>
          </a:xfrm>
          <a:prstGeom prst="rect">
            <a:avLst/>
          </a:prstGeom>
        </p:spPr>
      </p:pic>
      <p:pic>
        <p:nvPicPr>
          <p:cNvPr id="59" name="Image 9" descr="https://kimi-img.moonshot.cn/pub/slides/slides_tmpl/image/25-08-27-19:59:58-d2nf6fh8bjvh7rlj01n0.sv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42325" y="927100"/>
            <a:ext cx="956310" cy="976630"/>
          </a:xfrm>
          <a:prstGeom prst="rect">
            <a:avLst/>
          </a:prstGeom>
        </p:spPr>
      </p:pic>
      <p:pic>
        <p:nvPicPr>
          <p:cNvPr id="60" name="Image 10" descr="https://kimi-img.moonshot.cn/pub/slides/slides_tmpl/image/25-08-27-19:59:58-d2nf6fh8bjvh7rlj01o0.svg">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66135" y="875665"/>
            <a:ext cx="5460365" cy="1055370"/>
          </a:xfrm>
          <a:prstGeom prst="rect">
            <a:avLst/>
          </a:prstGeom>
        </p:spPr>
      </p:pic>
      <p:sp>
        <p:nvSpPr>
          <p:cNvPr id="61" name="Text 48"/>
          <p:cNvSpPr/>
          <p:nvPr/>
        </p:nvSpPr>
        <p:spPr>
          <a:xfrm>
            <a:off x="3623945" y="2734945"/>
            <a:ext cx="2463165" cy="610791"/>
          </a:xfrm>
          <a:prstGeom prst="rect">
            <a:avLst/>
          </a:prstGeom>
          <a:noFill/>
          <a:ln/>
        </p:spPr>
        <p:txBody>
          <a:bodyPr wrap="square" lIns="91440" tIns="45720" rIns="91440" bIns="45720" rtlCol="0" anchor="t">
            <a:spAutoFit/>
          </a:bodyPr>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Thực tiễn đọ sức 18 năm</a:t>
            </a:r>
            <a:endParaRPr lang="en-US" sz="1600" dirty="0"/>
          </a:p>
        </p:txBody>
      </p:sp>
      <p:sp>
        <p:nvSpPr>
          <p:cNvPr id="62" name="Text 49"/>
          <p:cNvSpPr/>
          <p:nvPr/>
        </p:nvSpPr>
        <p:spPr>
          <a:xfrm>
            <a:off x="3623945" y="3582670"/>
            <a:ext cx="2463165" cy="610791"/>
          </a:xfrm>
          <a:prstGeom prst="rect">
            <a:avLst/>
          </a:prstGeom>
          <a:noFill/>
          <a:ln/>
        </p:spPr>
        <p:txBody>
          <a:bodyPr wrap="square" lIns="91440" tIns="45720" rIns="91440" bIns="45720" rtlCol="0" anchor="t">
            <a:spAutoFit/>
          </a:bodyPr>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Đánh giá tình hình miền Nam</a:t>
            </a:r>
            <a:endParaRPr lang="en-US" sz="1600" dirty="0"/>
          </a:p>
        </p:txBody>
      </p:sp>
      <p:sp>
        <p:nvSpPr>
          <p:cNvPr id="63" name="Text 50"/>
          <p:cNvSpPr/>
          <p:nvPr/>
        </p:nvSpPr>
        <p:spPr>
          <a:xfrm>
            <a:off x="3623945" y="4430395"/>
            <a:ext cx="2463165" cy="610791"/>
          </a:xfrm>
          <a:prstGeom prst="rect">
            <a:avLst/>
          </a:prstGeom>
          <a:noFill/>
          <a:ln/>
        </p:spPr>
        <p:txBody>
          <a:bodyPr wrap="square" lIns="91440" tIns="45720" rIns="91440" bIns="45720" rtlCol="0" anchor="t">
            <a:spAutoFit/>
          </a:bodyPr>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Hai khả năng và quyết tâm</a:t>
            </a:r>
            <a:endParaRPr lang="en-US" sz="1600" dirty="0"/>
          </a:p>
        </p:txBody>
      </p:sp>
      <p:sp>
        <p:nvSpPr>
          <p:cNvPr id="64" name="Text 51"/>
          <p:cNvSpPr/>
          <p:nvPr/>
        </p:nvSpPr>
        <p:spPr>
          <a:xfrm>
            <a:off x="7167245" y="2734945"/>
            <a:ext cx="2506345" cy="610791"/>
          </a:xfrm>
          <a:prstGeom prst="rect">
            <a:avLst/>
          </a:prstGeom>
          <a:noFill/>
          <a:ln/>
        </p:spPr>
        <p:txBody>
          <a:bodyPr wrap="square" lIns="91440" tIns="45720" rIns="91440" bIns="45720" rtlCol="0" anchor="t">
            <a:spAutoFit/>
          </a:bodyPr>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Nhiệm vụ cách mạng miền Nam</a:t>
            </a:r>
            <a:endParaRPr lang="en-US" sz="1600" dirty="0"/>
          </a:p>
        </p:txBody>
      </p:sp>
      <p:sp>
        <p:nvSpPr>
          <p:cNvPr id="65" name="Text 52"/>
          <p:cNvSpPr/>
          <p:nvPr/>
        </p:nvSpPr>
        <p:spPr>
          <a:xfrm>
            <a:off x="7167245" y="3582670"/>
            <a:ext cx="2506345" cy="610791"/>
          </a:xfrm>
          <a:prstGeom prst="rect">
            <a:avLst/>
          </a:prstGeom>
          <a:noFill/>
          <a:ln/>
        </p:spPr>
        <p:txBody>
          <a:bodyPr wrap="square" lIns="91440" tIns="45720" rIns="91440" bIns="45720" rtlCol="0" anchor="t">
            <a:spAutoFit/>
          </a:bodyPr>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Vai trò miền Bắc và chuẩn bị</a:t>
            </a:r>
            <a:endParaRPr lang="en-US" sz="1600" dirty="0"/>
          </a:p>
        </p:txBody>
      </p:sp>
      <p:sp>
        <p:nvSpPr>
          <p:cNvPr id="66" name="Text 53"/>
          <p:cNvSpPr/>
          <p:nvPr/>
        </p:nvSpPr>
        <p:spPr>
          <a:xfrm>
            <a:off x="7186930" y="4430395"/>
            <a:ext cx="2506345" cy="610791"/>
          </a:xfrm>
          <a:prstGeom prst="rect">
            <a:avLst/>
          </a:prstGeom>
          <a:noFill/>
          <a:ln/>
        </p:spPr>
        <p:txBody>
          <a:bodyPr wrap="square" lIns="91440" tIns="45720" rIns="91440" bIns="45720" rtlCol="0" anchor="t">
            <a:spAutoFit/>
          </a:bodyPr>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Ý nghĩa chủ trương chiến lược</a:t>
            </a:r>
            <a:endParaRPr lang="en-US" sz="1600" dirty="0"/>
          </a:p>
        </p:txBody>
      </p:sp>
    </p:spTree>
  </p:cSld>
  <p:clrMapOvr>
    <a:masterClrMapping/>
  </p:clrMapOvr>
  <p:transition>
    <p:fade/>
    <p:spd val="med"/>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254000" y="1612900"/>
            <a:ext cx="5727700" cy="914400"/>
          </a:xfrm>
          <a:prstGeom prst="rect">
            <a:avLst/>
          </a:prstGeom>
          <a:noFill/>
          <a:ln/>
        </p:spPr>
        <p:txBody>
          <a:bodyPr wrap="square" lIns="0" tIns="0" rIns="0" bIns="0" rtlCol="0" anchor="ctr"/>
          <a:lstStyle/>
          <a:p>
            <a:pPr>
              <a:lnSpc>
                <a:spcPct val="100000"/>
              </a:lnSpc>
            </a:pPr>
            <a:r>
              <a:rPr lang="en-US" sz="3000" b="1" dirty="0">
                <a:solidFill>
                  <a:srgbClr val="C65B49"/>
                </a:solidFill>
                <a:latin typeface="Noto Sans SC" pitchFamily="34" charset="0"/>
                <a:ea typeface="Noto Sans SC" pitchFamily="34" charset="-122"/>
                <a:cs typeface="Noto Sans SC" pitchFamily="34" charset="-120"/>
              </a:rPr>
              <a:t>Giành dân, giữ dân, mở rộng quyền làm chủ</a:t>
            </a:r>
            <a:endParaRPr lang="en-US" sz="1600" dirty="0"/>
          </a:p>
        </p:txBody>
      </p:sp>
      <p:sp>
        <p:nvSpPr>
          <p:cNvPr id="5" name="Text 3"/>
          <p:cNvSpPr/>
          <p:nvPr/>
        </p:nvSpPr>
        <p:spPr>
          <a:xfrm>
            <a:off x="254000" y="2730500"/>
            <a:ext cx="5638800" cy="990600"/>
          </a:xfrm>
          <a:prstGeom prst="rect">
            <a:avLst/>
          </a:prstGeom>
          <a:noFill/>
          <a:ln/>
        </p:spPr>
        <p:txBody>
          <a:bodyPr wrap="square" lIns="0" tIns="0" rIns="0" bIns="0" rtlCol="0" anchor="ctr"/>
          <a:lstStyle/>
          <a:p>
            <a:pPr>
              <a:lnSpc>
                <a:spcPct val="140000"/>
              </a:lnSpc>
            </a:pPr>
            <a:r>
              <a:rPr lang="en-US" sz="1600" dirty="0">
                <a:solidFill>
                  <a:srgbClr val="403833"/>
                </a:solidFill>
                <a:latin typeface="MiSans" pitchFamily="34" charset="0"/>
                <a:ea typeface="MiSans" pitchFamily="34" charset="-122"/>
                <a:cs typeface="MiSans" pitchFamily="34" charset="-120"/>
              </a:rPr>
              <a:t>Đẩy mạnh công tác dân vận để giành dân, giữ dân, mở rộng quyền làm chủ trong các tầng lớp nhân dân, đặc biệt là </a:t>
            </a:r>
            <a:pPr>
              <a:lnSpc>
                <a:spcPct val="140000"/>
              </a:lnSpc>
            </a:pPr>
            <a:r>
              <a:rPr lang="en-US" sz="1600" b="1" dirty="0">
                <a:solidFill>
                  <a:srgbClr val="E9792E"/>
                </a:solidFill>
                <a:latin typeface="MiSans" pitchFamily="34" charset="0"/>
                <a:ea typeface="MiSans" pitchFamily="34" charset="-122"/>
                <a:cs typeface="MiSans" pitchFamily="34" charset="-120"/>
              </a:rPr>
              <a:t>nông dân, công nhân, trí thức, tôn giáo, dân tộc thiểu số</a:t>
            </a:r>
            <a:pPr>
              <a:lnSpc>
                <a:spcPct val="140000"/>
              </a:lnSpc>
            </a:pPr>
            <a:r>
              <a:rPr lang="en-US" sz="1600" dirty="0">
                <a:solidFill>
                  <a:srgbClr val="403833"/>
                </a:solidFill>
                <a:latin typeface="MiSans" pitchFamily="34" charset="0"/>
                <a:ea typeface="MiSans" pitchFamily="34" charset="-122"/>
                <a:cs typeface="MiSans" pitchFamily="34" charset="-120"/>
              </a:rPr>
              <a:t>.</a:t>
            </a:r>
            <a:endParaRPr lang="en-US" sz="1600" dirty="0"/>
          </a:p>
        </p:txBody>
      </p:sp>
      <p:sp>
        <p:nvSpPr>
          <p:cNvPr id="6" name="Shape 4"/>
          <p:cNvSpPr/>
          <p:nvPr/>
        </p:nvSpPr>
        <p:spPr>
          <a:xfrm>
            <a:off x="330200" y="4051300"/>
            <a:ext cx="254000" cy="254000"/>
          </a:xfrm>
          <a:custGeom>
            <a:avLst/>
            <a:gdLst/>
            <a:ahLst/>
            <a:cxnLst/>
            <a:rect l="l" t="t" r="r" b="b"/>
            <a:pathLst>
              <a:path w="254000" h="254000">
                <a:moveTo>
                  <a:pt x="15875" y="31750"/>
                </a:moveTo>
                <a:cubicBezTo>
                  <a:pt x="15875" y="14227"/>
                  <a:pt x="30102" y="0"/>
                  <a:pt x="47625" y="0"/>
                </a:cubicBezTo>
                <a:cubicBezTo>
                  <a:pt x="65148" y="0"/>
                  <a:pt x="79375" y="14227"/>
                  <a:pt x="79375" y="31750"/>
                </a:cubicBezTo>
                <a:cubicBezTo>
                  <a:pt x="79375" y="49273"/>
                  <a:pt x="65148" y="63500"/>
                  <a:pt x="47625" y="63500"/>
                </a:cubicBezTo>
                <a:cubicBezTo>
                  <a:pt x="30102" y="63500"/>
                  <a:pt x="15875" y="49273"/>
                  <a:pt x="15875" y="31750"/>
                </a:cubicBezTo>
                <a:close/>
                <a:moveTo>
                  <a:pt x="0" y="111125"/>
                </a:moveTo>
                <a:cubicBezTo>
                  <a:pt x="0" y="93613"/>
                  <a:pt x="14238" y="79375"/>
                  <a:pt x="31750" y="79375"/>
                </a:cubicBezTo>
                <a:lnTo>
                  <a:pt x="63500" y="79375"/>
                </a:lnTo>
                <a:cubicBezTo>
                  <a:pt x="65088" y="79375"/>
                  <a:pt x="66675" y="79474"/>
                  <a:pt x="68213" y="79722"/>
                </a:cubicBezTo>
                <a:lnTo>
                  <a:pt x="46186" y="101749"/>
                </a:lnTo>
                <a:cubicBezTo>
                  <a:pt x="32246" y="115689"/>
                  <a:pt x="32246" y="138311"/>
                  <a:pt x="46186" y="152251"/>
                </a:cubicBezTo>
                <a:lnTo>
                  <a:pt x="73968" y="180032"/>
                </a:lnTo>
                <a:cubicBezTo>
                  <a:pt x="75654" y="181719"/>
                  <a:pt x="77440" y="183207"/>
                  <a:pt x="79375" y="184497"/>
                </a:cubicBezTo>
                <a:lnTo>
                  <a:pt x="79375" y="230188"/>
                </a:lnTo>
                <a:cubicBezTo>
                  <a:pt x="79375" y="243334"/>
                  <a:pt x="68709" y="254000"/>
                  <a:pt x="55563" y="254000"/>
                </a:cubicBezTo>
                <a:lnTo>
                  <a:pt x="39688" y="254000"/>
                </a:lnTo>
                <a:cubicBezTo>
                  <a:pt x="26541" y="254000"/>
                  <a:pt x="15875" y="243334"/>
                  <a:pt x="15875" y="230188"/>
                </a:cubicBezTo>
                <a:lnTo>
                  <a:pt x="15875" y="170359"/>
                </a:lnTo>
                <a:cubicBezTo>
                  <a:pt x="6400" y="164902"/>
                  <a:pt x="0" y="154632"/>
                  <a:pt x="0" y="142875"/>
                </a:cubicBezTo>
                <a:lnTo>
                  <a:pt x="0" y="111125"/>
                </a:lnTo>
                <a:close/>
                <a:moveTo>
                  <a:pt x="174625" y="31750"/>
                </a:moveTo>
                <a:cubicBezTo>
                  <a:pt x="174625" y="14227"/>
                  <a:pt x="188852" y="0"/>
                  <a:pt x="206375" y="0"/>
                </a:cubicBezTo>
                <a:cubicBezTo>
                  <a:pt x="223898" y="0"/>
                  <a:pt x="238125" y="14227"/>
                  <a:pt x="238125" y="31750"/>
                </a:cubicBezTo>
                <a:cubicBezTo>
                  <a:pt x="238125" y="49273"/>
                  <a:pt x="223898" y="63500"/>
                  <a:pt x="206375" y="63500"/>
                </a:cubicBezTo>
                <a:cubicBezTo>
                  <a:pt x="188852" y="63500"/>
                  <a:pt x="174625" y="49273"/>
                  <a:pt x="174625" y="31750"/>
                </a:cubicBezTo>
                <a:close/>
                <a:moveTo>
                  <a:pt x="207814" y="101749"/>
                </a:moveTo>
                <a:lnTo>
                  <a:pt x="185787" y="79722"/>
                </a:lnTo>
                <a:cubicBezTo>
                  <a:pt x="187325" y="79474"/>
                  <a:pt x="188913" y="79375"/>
                  <a:pt x="190500" y="79375"/>
                </a:cubicBezTo>
                <a:lnTo>
                  <a:pt x="222250" y="79375"/>
                </a:lnTo>
                <a:cubicBezTo>
                  <a:pt x="239762" y="79375"/>
                  <a:pt x="254000" y="93613"/>
                  <a:pt x="254000" y="111125"/>
                </a:cubicBezTo>
                <a:lnTo>
                  <a:pt x="254000" y="142875"/>
                </a:lnTo>
                <a:cubicBezTo>
                  <a:pt x="254000" y="154632"/>
                  <a:pt x="247600" y="164902"/>
                  <a:pt x="238125" y="170359"/>
                </a:cubicBezTo>
                <a:lnTo>
                  <a:pt x="238125" y="230188"/>
                </a:lnTo>
                <a:cubicBezTo>
                  <a:pt x="238125" y="243334"/>
                  <a:pt x="227459" y="254000"/>
                  <a:pt x="214313" y="254000"/>
                </a:cubicBezTo>
                <a:lnTo>
                  <a:pt x="198438" y="254000"/>
                </a:lnTo>
                <a:cubicBezTo>
                  <a:pt x="185291" y="254000"/>
                  <a:pt x="174625" y="243334"/>
                  <a:pt x="174625" y="230188"/>
                </a:cubicBezTo>
                <a:lnTo>
                  <a:pt x="174625" y="184497"/>
                </a:lnTo>
                <a:cubicBezTo>
                  <a:pt x="176560" y="183207"/>
                  <a:pt x="178346" y="181719"/>
                  <a:pt x="180032" y="180032"/>
                </a:cubicBezTo>
                <a:lnTo>
                  <a:pt x="207814" y="152251"/>
                </a:lnTo>
                <a:cubicBezTo>
                  <a:pt x="221754" y="138311"/>
                  <a:pt x="221754" y="115689"/>
                  <a:pt x="207814" y="101749"/>
                </a:cubicBezTo>
                <a:close/>
                <a:moveTo>
                  <a:pt x="150217" y="88205"/>
                </a:moveTo>
                <a:cubicBezTo>
                  <a:pt x="154682" y="86370"/>
                  <a:pt x="159792" y="87362"/>
                  <a:pt x="163215" y="90785"/>
                </a:cubicBezTo>
                <a:lnTo>
                  <a:pt x="190996" y="118566"/>
                </a:lnTo>
                <a:cubicBezTo>
                  <a:pt x="195659" y="123230"/>
                  <a:pt x="195659" y="130770"/>
                  <a:pt x="190996" y="135384"/>
                </a:cubicBezTo>
                <a:lnTo>
                  <a:pt x="163215" y="163165"/>
                </a:lnTo>
                <a:cubicBezTo>
                  <a:pt x="159792" y="166588"/>
                  <a:pt x="154682" y="167580"/>
                  <a:pt x="150217" y="165745"/>
                </a:cubicBezTo>
                <a:cubicBezTo>
                  <a:pt x="145752" y="163909"/>
                  <a:pt x="142875" y="159593"/>
                  <a:pt x="142875" y="154781"/>
                </a:cubicBezTo>
                <a:lnTo>
                  <a:pt x="142875" y="142875"/>
                </a:lnTo>
                <a:lnTo>
                  <a:pt x="111125" y="142875"/>
                </a:lnTo>
                <a:lnTo>
                  <a:pt x="111125" y="154781"/>
                </a:lnTo>
                <a:cubicBezTo>
                  <a:pt x="111125" y="159593"/>
                  <a:pt x="108248" y="163959"/>
                  <a:pt x="103783" y="165795"/>
                </a:cubicBezTo>
                <a:cubicBezTo>
                  <a:pt x="99318" y="167630"/>
                  <a:pt x="94208" y="166638"/>
                  <a:pt x="90785" y="163215"/>
                </a:cubicBezTo>
                <a:lnTo>
                  <a:pt x="63004" y="135434"/>
                </a:lnTo>
                <a:cubicBezTo>
                  <a:pt x="58341" y="130770"/>
                  <a:pt x="58341" y="123230"/>
                  <a:pt x="63004" y="118616"/>
                </a:cubicBezTo>
                <a:lnTo>
                  <a:pt x="90785" y="90835"/>
                </a:lnTo>
                <a:cubicBezTo>
                  <a:pt x="94208" y="87412"/>
                  <a:pt x="99318" y="86420"/>
                  <a:pt x="103783" y="88255"/>
                </a:cubicBezTo>
                <a:cubicBezTo>
                  <a:pt x="108248" y="90091"/>
                  <a:pt x="111125" y="94407"/>
                  <a:pt x="111125" y="99219"/>
                </a:cubicBezTo>
                <a:lnTo>
                  <a:pt x="111125" y="111125"/>
                </a:lnTo>
                <a:lnTo>
                  <a:pt x="142875" y="111125"/>
                </a:lnTo>
                <a:lnTo>
                  <a:pt x="142875" y="99219"/>
                </a:lnTo>
                <a:cubicBezTo>
                  <a:pt x="142875" y="94407"/>
                  <a:pt x="145752" y="90041"/>
                  <a:pt x="150217" y="88205"/>
                </a:cubicBezTo>
                <a:close/>
              </a:path>
            </a:pathLst>
          </a:custGeom>
          <a:solidFill>
            <a:srgbClr val="E06C59"/>
          </a:solidFill>
          <a:ln/>
        </p:spPr>
      </p:sp>
      <p:sp>
        <p:nvSpPr>
          <p:cNvPr id="7" name="Text 5"/>
          <p:cNvSpPr/>
          <p:nvPr/>
        </p:nvSpPr>
        <p:spPr>
          <a:xfrm>
            <a:off x="812800" y="4025900"/>
            <a:ext cx="2997200" cy="304800"/>
          </a:xfrm>
          <a:prstGeom prst="rect">
            <a:avLst/>
          </a:prstGeom>
          <a:noFill/>
          <a:ln/>
        </p:spPr>
        <p:txBody>
          <a:bodyPr wrap="square" lIns="0" tIns="0" rIns="0" bIns="0" rtlCol="0" anchor="ctr"/>
          <a:lstStyle/>
          <a:p>
            <a:pPr>
              <a:lnSpc>
                <a:spcPct val="130000"/>
              </a:lnSpc>
            </a:pPr>
            <a:r>
              <a:rPr lang="en-US" sz="1600" dirty="0">
                <a:solidFill>
                  <a:srgbClr val="403833"/>
                </a:solidFill>
                <a:latin typeface="MiSans" pitchFamily="34" charset="0"/>
                <a:ea typeface="MiSans" pitchFamily="34" charset="-122"/>
                <a:cs typeface="MiSans" pitchFamily="34" charset="-120"/>
              </a:rPr>
              <a:t>Kết hợp </a:t>
            </a:r>
            <a:pPr>
              <a:lnSpc>
                <a:spcPct val="130000"/>
              </a:lnSpc>
            </a:pPr>
            <a:r>
              <a:rPr lang="en-US" sz="1600" b="1" dirty="0">
                <a:solidFill>
                  <a:srgbClr val="403833"/>
                </a:solidFill>
                <a:latin typeface="MiSans" pitchFamily="34" charset="0"/>
                <a:ea typeface="MiSans" pitchFamily="34" charset="-122"/>
                <a:cs typeface="MiSans" pitchFamily="34" charset="-120"/>
              </a:rPr>
              <a:t>binh vận</a:t>
            </a:r>
            <a:pPr>
              <a:lnSpc>
                <a:spcPct val="130000"/>
              </a:lnSpc>
            </a:pPr>
            <a:r>
              <a:rPr lang="en-US" sz="1600" dirty="0">
                <a:solidFill>
                  <a:srgbClr val="403833"/>
                </a:solidFill>
                <a:latin typeface="MiSans" pitchFamily="34" charset="0"/>
                <a:ea typeface="MiSans" pitchFamily="34" charset="-122"/>
                <a:cs typeface="MiSans" pitchFamily="34" charset="-120"/>
              </a:rPr>
              <a:t>, đấu tranh đô thị.</a:t>
            </a:r>
            <a:endParaRPr lang="en-US" sz="1600" dirty="0"/>
          </a:p>
        </p:txBody>
      </p:sp>
      <p:sp>
        <p:nvSpPr>
          <p:cNvPr id="8" name="Shape 6"/>
          <p:cNvSpPr/>
          <p:nvPr/>
        </p:nvSpPr>
        <p:spPr>
          <a:xfrm>
            <a:off x="298450" y="4508500"/>
            <a:ext cx="317500" cy="254000"/>
          </a:xfrm>
          <a:custGeom>
            <a:avLst/>
            <a:gdLst/>
            <a:ahLst/>
            <a:cxnLst/>
            <a:rect l="l" t="t" r="r" b="b"/>
            <a:pathLst>
              <a:path w="317500" h="254000">
                <a:moveTo>
                  <a:pt x="158750" y="7938"/>
                </a:moveTo>
                <a:cubicBezTo>
                  <a:pt x="187225" y="7938"/>
                  <a:pt x="210344" y="31056"/>
                  <a:pt x="210344" y="59531"/>
                </a:cubicBezTo>
                <a:cubicBezTo>
                  <a:pt x="210344" y="88007"/>
                  <a:pt x="187225" y="111125"/>
                  <a:pt x="158750" y="111125"/>
                </a:cubicBezTo>
                <a:cubicBezTo>
                  <a:pt x="130275" y="111125"/>
                  <a:pt x="107156" y="88007"/>
                  <a:pt x="107156" y="59531"/>
                </a:cubicBezTo>
                <a:cubicBezTo>
                  <a:pt x="107156" y="31056"/>
                  <a:pt x="130275" y="7938"/>
                  <a:pt x="158750" y="7938"/>
                </a:cubicBezTo>
                <a:close/>
                <a:moveTo>
                  <a:pt x="47625" y="43656"/>
                </a:moveTo>
                <a:cubicBezTo>
                  <a:pt x="67339" y="43656"/>
                  <a:pt x="83344" y="59661"/>
                  <a:pt x="83344" y="79375"/>
                </a:cubicBezTo>
                <a:cubicBezTo>
                  <a:pt x="83344" y="99089"/>
                  <a:pt x="67339" y="115094"/>
                  <a:pt x="47625" y="115094"/>
                </a:cubicBezTo>
                <a:cubicBezTo>
                  <a:pt x="27911" y="115094"/>
                  <a:pt x="11906" y="99089"/>
                  <a:pt x="11906" y="79375"/>
                </a:cubicBezTo>
                <a:cubicBezTo>
                  <a:pt x="11906" y="59661"/>
                  <a:pt x="27911" y="43656"/>
                  <a:pt x="47625" y="43656"/>
                </a:cubicBezTo>
                <a:close/>
                <a:moveTo>
                  <a:pt x="0" y="206375"/>
                </a:moveTo>
                <a:cubicBezTo>
                  <a:pt x="0" y="171301"/>
                  <a:pt x="28426" y="142875"/>
                  <a:pt x="63500" y="142875"/>
                </a:cubicBezTo>
                <a:cubicBezTo>
                  <a:pt x="69850" y="142875"/>
                  <a:pt x="76002" y="143818"/>
                  <a:pt x="81806" y="145554"/>
                </a:cubicBezTo>
                <a:cubicBezTo>
                  <a:pt x="65484" y="163810"/>
                  <a:pt x="55563" y="187920"/>
                  <a:pt x="55563" y="214313"/>
                </a:cubicBezTo>
                <a:lnTo>
                  <a:pt x="55563" y="222250"/>
                </a:lnTo>
                <a:cubicBezTo>
                  <a:pt x="55563" y="227905"/>
                  <a:pt x="56753" y="233263"/>
                  <a:pt x="58886" y="238125"/>
                </a:cubicBezTo>
                <a:lnTo>
                  <a:pt x="15875" y="238125"/>
                </a:lnTo>
                <a:cubicBezTo>
                  <a:pt x="7094" y="238125"/>
                  <a:pt x="0" y="231031"/>
                  <a:pt x="0" y="222250"/>
                </a:cubicBezTo>
                <a:lnTo>
                  <a:pt x="0" y="206375"/>
                </a:lnTo>
                <a:close/>
                <a:moveTo>
                  <a:pt x="258614" y="238125"/>
                </a:moveTo>
                <a:cubicBezTo>
                  <a:pt x="260747" y="233263"/>
                  <a:pt x="261937" y="227905"/>
                  <a:pt x="261937" y="222250"/>
                </a:cubicBezTo>
                <a:lnTo>
                  <a:pt x="261937" y="214313"/>
                </a:lnTo>
                <a:cubicBezTo>
                  <a:pt x="261937" y="187920"/>
                  <a:pt x="252016" y="163810"/>
                  <a:pt x="235694" y="145554"/>
                </a:cubicBezTo>
                <a:cubicBezTo>
                  <a:pt x="241498" y="143818"/>
                  <a:pt x="247650" y="142875"/>
                  <a:pt x="254000" y="142875"/>
                </a:cubicBezTo>
                <a:cubicBezTo>
                  <a:pt x="289074" y="142875"/>
                  <a:pt x="317500" y="171301"/>
                  <a:pt x="317500" y="206375"/>
                </a:cubicBezTo>
                <a:lnTo>
                  <a:pt x="317500" y="222250"/>
                </a:lnTo>
                <a:cubicBezTo>
                  <a:pt x="317500" y="231031"/>
                  <a:pt x="310406" y="238125"/>
                  <a:pt x="301625" y="238125"/>
                </a:cubicBezTo>
                <a:lnTo>
                  <a:pt x="258614" y="238125"/>
                </a:lnTo>
                <a:close/>
                <a:moveTo>
                  <a:pt x="234156" y="79375"/>
                </a:moveTo>
                <a:cubicBezTo>
                  <a:pt x="234156" y="59661"/>
                  <a:pt x="250161" y="43656"/>
                  <a:pt x="269875" y="43656"/>
                </a:cubicBezTo>
                <a:cubicBezTo>
                  <a:pt x="289589" y="43656"/>
                  <a:pt x="305594" y="59661"/>
                  <a:pt x="305594" y="79375"/>
                </a:cubicBezTo>
                <a:cubicBezTo>
                  <a:pt x="305594" y="99089"/>
                  <a:pt x="289589" y="115094"/>
                  <a:pt x="269875" y="115094"/>
                </a:cubicBezTo>
                <a:cubicBezTo>
                  <a:pt x="250161" y="115094"/>
                  <a:pt x="234156" y="99089"/>
                  <a:pt x="234156" y="79375"/>
                </a:cubicBezTo>
                <a:close/>
                <a:moveTo>
                  <a:pt x="79375" y="214313"/>
                </a:moveTo>
                <a:cubicBezTo>
                  <a:pt x="79375" y="170458"/>
                  <a:pt x="114895" y="134938"/>
                  <a:pt x="158750" y="134938"/>
                </a:cubicBezTo>
                <a:cubicBezTo>
                  <a:pt x="202605" y="134938"/>
                  <a:pt x="238125" y="170458"/>
                  <a:pt x="238125" y="214313"/>
                </a:cubicBezTo>
                <a:lnTo>
                  <a:pt x="238125" y="222250"/>
                </a:lnTo>
                <a:cubicBezTo>
                  <a:pt x="238125" y="231031"/>
                  <a:pt x="231031" y="238125"/>
                  <a:pt x="222250" y="238125"/>
                </a:cubicBezTo>
                <a:lnTo>
                  <a:pt x="95250" y="238125"/>
                </a:lnTo>
                <a:cubicBezTo>
                  <a:pt x="86469" y="238125"/>
                  <a:pt x="79375" y="231031"/>
                  <a:pt x="79375" y="222250"/>
                </a:cubicBezTo>
                <a:lnTo>
                  <a:pt x="79375" y="214313"/>
                </a:lnTo>
                <a:close/>
              </a:path>
            </a:pathLst>
          </a:custGeom>
          <a:solidFill>
            <a:srgbClr val="E06C59"/>
          </a:solidFill>
          <a:ln/>
        </p:spPr>
      </p:sp>
      <p:sp>
        <p:nvSpPr>
          <p:cNvPr id="9" name="Text 7"/>
          <p:cNvSpPr/>
          <p:nvPr/>
        </p:nvSpPr>
        <p:spPr>
          <a:xfrm>
            <a:off x="812800" y="4483100"/>
            <a:ext cx="3327400" cy="304800"/>
          </a:xfrm>
          <a:prstGeom prst="rect">
            <a:avLst/>
          </a:prstGeom>
          <a:noFill/>
          <a:ln/>
        </p:spPr>
        <p:txBody>
          <a:bodyPr wrap="square" lIns="0" tIns="0" rIns="0" bIns="0" rtlCol="0" anchor="ctr"/>
          <a:lstStyle/>
          <a:p>
            <a:pPr>
              <a:lnSpc>
                <a:spcPct val="130000"/>
              </a:lnSpc>
            </a:pPr>
            <a:r>
              <a:rPr lang="en-US" sz="1600" dirty="0">
                <a:solidFill>
                  <a:srgbClr val="403833"/>
                </a:solidFill>
                <a:latin typeface="MiSans" pitchFamily="34" charset="0"/>
                <a:ea typeface="MiSans" pitchFamily="34" charset="-122"/>
                <a:cs typeface="MiSans" pitchFamily="34" charset="-120"/>
              </a:rPr>
              <a:t>Củng cố </a:t>
            </a:r>
            <a:pPr>
              <a:lnSpc>
                <a:spcPct val="130000"/>
              </a:lnSpc>
            </a:pPr>
            <a:r>
              <a:rPr lang="en-US" sz="1600" b="1" dirty="0">
                <a:solidFill>
                  <a:srgbClr val="403833"/>
                </a:solidFill>
                <a:latin typeface="MiSans" pitchFamily="34" charset="0"/>
                <a:ea typeface="MiSans" pitchFamily="34" charset="-122"/>
                <a:cs typeface="MiSans" pitchFamily="34" charset="-120"/>
              </a:rPr>
              <a:t>mặt trận dân tộc thống nhất</a:t>
            </a:r>
            <a:pPr>
              <a:lnSpc>
                <a:spcPct val="130000"/>
              </a:lnSpc>
            </a:pPr>
            <a:r>
              <a:rPr lang="en-US" sz="1600" dirty="0">
                <a:solidFill>
                  <a:srgbClr val="403833"/>
                </a:solidFill>
                <a:latin typeface="MiSans" pitchFamily="34" charset="0"/>
                <a:ea typeface="MiSans" pitchFamily="34" charset="-122"/>
                <a:cs typeface="MiSans" pitchFamily="34" charset="-120"/>
              </a:rPr>
              <a:t>.</a:t>
            </a:r>
            <a:endParaRPr lang="en-US" sz="1600" dirty="0"/>
          </a:p>
        </p:txBody>
      </p:sp>
      <p:sp>
        <p:nvSpPr>
          <p:cNvPr id="10" name="Shape 8"/>
          <p:cNvSpPr/>
          <p:nvPr/>
        </p:nvSpPr>
        <p:spPr>
          <a:xfrm>
            <a:off x="346075" y="4965700"/>
            <a:ext cx="222250" cy="254000"/>
          </a:xfrm>
          <a:custGeom>
            <a:avLst/>
            <a:gdLst/>
            <a:ahLst/>
            <a:cxnLst/>
            <a:rect l="l" t="t" r="r" b="b"/>
            <a:pathLst>
              <a:path w="222250" h="254000">
                <a:moveTo>
                  <a:pt x="168077" y="-4911"/>
                </a:moveTo>
                <a:cubicBezTo>
                  <a:pt x="173980" y="-645"/>
                  <a:pt x="176163" y="7094"/>
                  <a:pt x="173484" y="13841"/>
                </a:cubicBezTo>
                <a:lnTo>
                  <a:pt x="134590" y="111125"/>
                </a:lnTo>
                <a:lnTo>
                  <a:pt x="206375" y="111125"/>
                </a:lnTo>
                <a:cubicBezTo>
                  <a:pt x="213072" y="111125"/>
                  <a:pt x="219025" y="115292"/>
                  <a:pt x="221307" y="121593"/>
                </a:cubicBezTo>
                <a:cubicBezTo>
                  <a:pt x="223589" y="127893"/>
                  <a:pt x="221655" y="134938"/>
                  <a:pt x="216545" y="139204"/>
                </a:cubicBezTo>
                <a:lnTo>
                  <a:pt x="73670" y="258266"/>
                </a:lnTo>
                <a:cubicBezTo>
                  <a:pt x="68064" y="262930"/>
                  <a:pt x="60077" y="263178"/>
                  <a:pt x="54173" y="258911"/>
                </a:cubicBezTo>
                <a:cubicBezTo>
                  <a:pt x="48270" y="254645"/>
                  <a:pt x="46087" y="246906"/>
                  <a:pt x="48766" y="240159"/>
                </a:cubicBezTo>
                <a:lnTo>
                  <a:pt x="87660" y="142875"/>
                </a:lnTo>
                <a:lnTo>
                  <a:pt x="15875" y="142875"/>
                </a:lnTo>
                <a:cubicBezTo>
                  <a:pt x="9178" y="142875"/>
                  <a:pt x="3225" y="138708"/>
                  <a:pt x="943" y="132407"/>
                </a:cubicBezTo>
                <a:cubicBezTo>
                  <a:pt x="-1339" y="126107"/>
                  <a:pt x="595" y="119062"/>
                  <a:pt x="5705" y="114796"/>
                </a:cubicBezTo>
                <a:lnTo>
                  <a:pt x="148580" y="-4266"/>
                </a:lnTo>
                <a:cubicBezTo>
                  <a:pt x="154186" y="-8930"/>
                  <a:pt x="162173" y="-9178"/>
                  <a:pt x="168077" y="-4911"/>
                </a:cubicBezTo>
                <a:close/>
              </a:path>
            </a:pathLst>
          </a:custGeom>
          <a:solidFill>
            <a:srgbClr val="E06C59"/>
          </a:solidFill>
          <a:ln/>
        </p:spPr>
      </p:sp>
      <p:sp>
        <p:nvSpPr>
          <p:cNvPr id="11" name="Text 9"/>
          <p:cNvSpPr/>
          <p:nvPr/>
        </p:nvSpPr>
        <p:spPr>
          <a:xfrm>
            <a:off x="812800" y="4940300"/>
            <a:ext cx="3022600" cy="304800"/>
          </a:xfrm>
          <a:prstGeom prst="rect">
            <a:avLst/>
          </a:prstGeom>
          <a:noFill/>
          <a:ln/>
        </p:spPr>
        <p:txBody>
          <a:bodyPr wrap="square" lIns="0" tIns="0" rIns="0" bIns="0" rtlCol="0" anchor="ctr"/>
          <a:lstStyle/>
          <a:p>
            <a:pPr>
              <a:lnSpc>
                <a:spcPct val="130000"/>
              </a:lnSpc>
            </a:pPr>
            <a:r>
              <a:rPr lang="en-US" sz="1600" dirty="0">
                <a:solidFill>
                  <a:srgbClr val="403833"/>
                </a:solidFill>
                <a:latin typeface="MiSans" pitchFamily="34" charset="0"/>
                <a:ea typeface="MiSans" pitchFamily="34" charset="-122"/>
                <a:cs typeface="MiSans" pitchFamily="34" charset="-120"/>
              </a:rPr>
              <a:t>Tạo </a:t>
            </a:r>
            <a:pPr>
              <a:lnSpc>
                <a:spcPct val="130000"/>
              </a:lnSpc>
            </a:pPr>
            <a:r>
              <a:rPr lang="en-US" sz="1600" b="1" dirty="0">
                <a:solidFill>
                  <a:srgbClr val="403833"/>
                </a:solidFill>
                <a:latin typeface="MiSans" pitchFamily="34" charset="0"/>
                <a:ea typeface="MiSans" pitchFamily="34" charset="-122"/>
                <a:cs typeface="MiSans" pitchFamily="34" charset="-120"/>
              </a:rPr>
              <a:t>sức mạnh tổng hợp</a:t>
            </a:r>
            <a:pPr>
              <a:lnSpc>
                <a:spcPct val="130000"/>
              </a:lnSpc>
            </a:pPr>
            <a:r>
              <a:rPr lang="en-US" sz="1600" dirty="0">
                <a:solidFill>
                  <a:srgbClr val="403833"/>
                </a:solidFill>
                <a:latin typeface="MiSans" pitchFamily="34" charset="0"/>
                <a:ea typeface="MiSans" pitchFamily="34" charset="-122"/>
                <a:cs typeface="MiSans" pitchFamily="34" charset="-120"/>
              </a:rPr>
              <a:t> đánh địch.</a:t>
            </a:r>
            <a:endParaRPr lang="en-US" sz="1600" dirty="0"/>
          </a:p>
        </p:txBody>
      </p:sp>
      <p:pic>
        <p:nvPicPr>
          <p:cNvPr id="12" name="Image 0" descr="https://kimi-web-img.moonshot.cn/img/thumbs.dreamstime.com/c4a3637c19deee2fbc83d2a863719ed06a223489.jpg">    </p:cNvPr>
          <p:cNvPicPr>
            <a:picLocks noChangeAspect="1"/>
          </p:cNvPicPr>
          <p:nvPr/>
        </p:nvPicPr>
        <p:blipFill>
          <a:blip r:embed="rId1"/>
          <a:srcRect l="5527" r="5527" t="0" b="0"/>
          <a:stretch/>
        </p:blipFill>
        <p:spPr>
          <a:xfrm>
            <a:off x="6096000" y="1397000"/>
            <a:ext cx="5842000" cy="4064000"/>
          </a:xfrm>
          <a:prstGeom prst="roundRect">
            <a:avLst>
              <a:gd name="adj" fmla="val 2500"/>
            </a:avLst>
          </a:prstGeom>
        </p:spPr>
      </p:pic>
    </p:spTree>
  </p:cSld>
  <p:clrMapOvr>
    <a:masterClrMapping/>
  </p:clrMapOvr>
  <p:transition>
    <p:fade/>
    <p:spd val="med"/>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158750" y="2108200"/>
            <a:ext cx="11874500" cy="457200"/>
          </a:xfrm>
          <a:prstGeom prst="rect">
            <a:avLst/>
          </a:prstGeom>
          <a:noFill/>
          <a:ln/>
        </p:spPr>
        <p:txBody>
          <a:bodyPr wrap="square" lIns="0" tIns="0" rIns="0" bIns="0" rtlCol="0" anchor="ctr"/>
          <a:lstStyle/>
          <a:p>
            <a:pPr algn="ctr">
              <a:lnSpc>
                <a:spcPct val="100000"/>
              </a:lnSpc>
            </a:pPr>
            <a:r>
              <a:rPr lang="en-US" sz="3000" b="1" dirty="0">
                <a:solidFill>
                  <a:srgbClr val="C65B49"/>
                </a:solidFill>
                <a:latin typeface="Noto Sans SC" pitchFamily="34" charset="0"/>
                <a:ea typeface="Noto Sans SC" pitchFamily="34" charset="-122"/>
                <a:cs typeface="Noto Sans SC" pitchFamily="34" charset="-120"/>
              </a:rPr>
              <a:t>Củng cố vùng giải phóng và mở rộng ngoại giao</a:t>
            </a:r>
            <a:endParaRPr lang="en-US" sz="1600" dirty="0"/>
          </a:p>
        </p:txBody>
      </p:sp>
      <p:sp>
        <p:nvSpPr>
          <p:cNvPr id="5" name="Shape 3"/>
          <p:cNvSpPr/>
          <p:nvPr/>
        </p:nvSpPr>
        <p:spPr>
          <a:xfrm>
            <a:off x="254000" y="2870200"/>
            <a:ext cx="5689600" cy="1879600"/>
          </a:xfrm>
          <a:custGeom>
            <a:avLst/>
            <a:gdLst/>
            <a:ahLst/>
            <a:cxnLst/>
            <a:rect l="l" t="t" r="r" b="b"/>
            <a:pathLst>
              <a:path w="5689600" h="1879600">
                <a:moveTo>
                  <a:pt x="101592" y="0"/>
                </a:moveTo>
                <a:lnTo>
                  <a:pt x="5588008" y="0"/>
                </a:lnTo>
                <a:cubicBezTo>
                  <a:pt x="5644116" y="0"/>
                  <a:pt x="5689600" y="45484"/>
                  <a:pt x="5689600" y="101592"/>
                </a:cubicBezTo>
                <a:lnTo>
                  <a:pt x="5689600" y="1778008"/>
                </a:lnTo>
                <a:cubicBezTo>
                  <a:pt x="5689600" y="1834116"/>
                  <a:pt x="5644116" y="1879600"/>
                  <a:pt x="5588008" y="1879600"/>
                </a:cubicBezTo>
                <a:lnTo>
                  <a:pt x="101592" y="1879600"/>
                </a:lnTo>
                <a:cubicBezTo>
                  <a:pt x="45484" y="1879600"/>
                  <a:pt x="0" y="1834116"/>
                  <a:pt x="0" y="1778008"/>
                </a:cubicBezTo>
                <a:lnTo>
                  <a:pt x="0" y="101592"/>
                </a:lnTo>
                <a:cubicBezTo>
                  <a:pt x="0" y="45522"/>
                  <a:pt x="45522" y="0"/>
                  <a:pt x="101592" y="0"/>
                </a:cubicBezTo>
                <a:close/>
              </a:path>
            </a:pathLst>
          </a:custGeom>
          <a:solidFill>
            <a:srgbClr val="E9792E">
              <a:alpha val="10196"/>
            </a:srgbClr>
          </a:solidFill>
          <a:ln/>
        </p:spPr>
      </p:sp>
      <p:sp>
        <p:nvSpPr>
          <p:cNvPr id="6" name="Text 4"/>
          <p:cNvSpPr/>
          <p:nvPr/>
        </p:nvSpPr>
        <p:spPr>
          <a:xfrm>
            <a:off x="393700" y="3073400"/>
            <a:ext cx="5410200" cy="355600"/>
          </a:xfrm>
          <a:prstGeom prst="rect">
            <a:avLst/>
          </a:prstGeom>
          <a:noFill/>
          <a:ln/>
        </p:spPr>
        <p:txBody>
          <a:bodyPr wrap="square" lIns="0" tIns="0" rIns="0" bIns="0" rtlCol="0" anchor="ctr"/>
          <a:lstStyle/>
          <a:p>
            <a:pPr algn="ctr">
              <a:lnSpc>
                <a:spcPct val="120000"/>
              </a:lnSpc>
            </a:pPr>
            <a:r>
              <a:rPr lang="en-US" sz="2000" b="1" dirty="0">
                <a:solidFill>
                  <a:srgbClr val="E9792E"/>
                </a:solidFill>
                <a:latin typeface="Noto Sans SC" pitchFamily="34" charset="0"/>
                <a:ea typeface="Noto Sans SC" pitchFamily="34" charset="-122"/>
                <a:cs typeface="Noto Sans SC" pitchFamily="34" charset="-120"/>
              </a:rPr>
              <a:t>Củng cố hậu cứ</a:t>
            </a:r>
            <a:endParaRPr lang="en-US" sz="1600" dirty="0"/>
          </a:p>
        </p:txBody>
      </p:sp>
      <p:sp>
        <p:nvSpPr>
          <p:cNvPr id="7" name="Text 5"/>
          <p:cNvSpPr/>
          <p:nvPr/>
        </p:nvSpPr>
        <p:spPr>
          <a:xfrm>
            <a:off x="457200" y="3581400"/>
            <a:ext cx="5372100" cy="965200"/>
          </a:xfrm>
          <a:prstGeom prst="rect">
            <a:avLst/>
          </a:prstGeom>
          <a:noFill/>
          <a:ln/>
        </p:spPr>
        <p:txBody>
          <a:bodyPr wrap="square" lIns="0" tIns="0" rIns="0" bIns="0" rtlCol="0" anchor="ctr"/>
          <a:lstStyle/>
          <a:p>
            <a:pPr marL="254000" indent="-254000">
              <a:lnSpc>
                <a:spcPct val="120000"/>
              </a:lnSpc>
              <a:spcBef>
                <a:spcPts val="10"/>
              </a:spcBef>
              <a:buSzPct val="100000"/>
              <a:buChar char="•"/>
            </a:pPr>
            <a:r>
              <a:rPr lang="en-US" sz="1400" dirty="0">
                <a:solidFill>
                  <a:srgbClr val="403833"/>
                </a:solidFill>
                <a:latin typeface="MiSans" pitchFamily="34" charset="0"/>
                <a:ea typeface="MiSans" pitchFamily="34" charset="-122"/>
                <a:cs typeface="MiSans" pitchFamily="34" charset="-120"/>
              </a:rPr>
              <a:t>Củng cố chính quyền cách mạng cơ sở.</a:t>
            </a:r>
            <a:endParaRPr lang="en-US" sz="1600" dirty="0"/>
          </a:p>
          <a:p>
            <a:pPr marL="254000" indent="-254000">
              <a:lnSpc>
                <a:spcPct val="120000"/>
              </a:lnSpc>
              <a:spcBef>
                <a:spcPts val="10"/>
              </a:spcBef>
              <a:buSzPct val="100000"/>
              <a:buChar char="•"/>
            </a:pPr>
            <a:r>
              <a:rPr lang="en-US" sz="1400" dirty="0">
                <a:solidFill>
                  <a:srgbClr val="403833"/>
                </a:solidFill>
                <a:latin typeface="MiSans" pitchFamily="34" charset="0"/>
                <a:ea typeface="MiSans" pitchFamily="34" charset="-122"/>
                <a:cs typeface="MiSans" pitchFamily="34" charset="-120"/>
              </a:rPr>
              <a:t>Phát triển kinh tế-xã hội vùng giải phóng.</a:t>
            </a:r>
            <a:endParaRPr lang="en-US" sz="1600" dirty="0"/>
          </a:p>
          <a:p>
            <a:pPr marL="254000" indent="-254000">
              <a:lnSpc>
                <a:spcPct val="120000"/>
              </a:lnSpc>
              <a:spcBef>
                <a:spcPts val="10"/>
              </a:spcBef>
              <a:buSzPct val="100000"/>
              <a:buChar char="•"/>
            </a:pPr>
            <a:r>
              <a:rPr lang="en-US" sz="1400" dirty="0">
                <a:solidFill>
                  <a:srgbClr val="403833"/>
                </a:solidFill>
                <a:latin typeface="MiSans" pitchFamily="34" charset="0"/>
                <a:ea typeface="MiSans" pitchFamily="34" charset="-122"/>
                <a:cs typeface="MiSans" pitchFamily="34" charset="-120"/>
              </a:rPr>
              <a:t>Giữ vững hậu cứ, mở rộng thế trận.</a:t>
            </a:r>
            <a:endParaRPr lang="en-US" sz="1600" dirty="0"/>
          </a:p>
        </p:txBody>
      </p:sp>
      <p:sp>
        <p:nvSpPr>
          <p:cNvPr id="8" name="Shape 6"/>
          <p:cNvSpPr/>
          <p:nvPr/>
        </p:nvSpPr>
        <p:spPr>
          <a:xfrm>
            <a:off x="6248400" y="2870200"/>
            <a:ext cx="5689600" cy="1879600"/>
          </a:xfrm>
          <a:custGeom>
            <a:avLst/>
            <a:gdLst/>
            <a:ahLst/>
            <a:cxnLst/>
            <a:rect l="l" t="t" r="r" b="b"/>
            <a:pathLst>
              <a:path w="5689600" h="1879600">
                <a:moveTo>
                  <a:pt x="101592" y="0"/>
                </a:moveTo>
                <a:lnTo>
                  <a:pt x="5588008" y="0"/>
                </a:lnTo>
                <a:cubicBezTo>
                  <a:pt x="5644116" y="0"/>
                  <a:pt x="5689600" y="45484"/>
                  <a:pt x="5689600" y="101592"/>
                </a:cubicBezTo>
                <a:lnTo>
                  <a:pt x="5689600" y="1778008"/>
                </a:lnTo>
                <a:cubicBezTo>
                  <a:pt x="5689600" y="1834116"/>
                  <a:pt x="5644116" y="1879600"/>
                  <a:pt x="5588008" y="1879600"/>
                </a:cubicBezTo>
                <a:lnTo>
                  <a:pt x="101592" y="1879600"/>
                </a:lnTo>
                <a:cubicBezTo>
                  <a:pt x="45484" y="1879600"/>
                  <a:pt x="0" y="1834116"/>
                  <a:pt x="0" y="1778008"/>
                </a:cubicBezTo>
                <a:lnTo>
                  <a:pt x="0" y="101592"/>
                </a:lnTo>
                <a:cubicBezTo>
                  <a:pt x="0" y="45522"/>
                  <a:pt x="45522" y="0"/>
                  <a:pt x="101592" y="0"/>
                </a:cubicBezTo>
                <a:close/>
              </a:path>
            </a:pathLst>
          </a:custGeom>
          <a:solidFill>
            <a:srgbClr val="A5A8D1">
              <a:alpha val="20000"/>
            </a:srgbClr>
          </a:solidFill>
          <a:ln/>
        </p:spPr>
      </p:sp>
      <p:sp>
        <p:nvSpPr>
          <p:cNvPr id="9" name="Text 7"/>
          <p:cNvSpPr/>
          <p:nvPr/>
        </p:nvSpPr>
        <p:spPr>
          <a:xfrm>
            <a:off x="6388100" y="3073400"/>
            <a:ext cx="5410200" cy="355600"/>
          </a:xfrm>
          <a:prstGeom prst="rect">
            <a:avLst/>
          </a:prstGeom>
          <a:noFill/>
          <a:ln/>
        </p:spPr>
        <p:txBody>
          <a:bodyPr wrap="square" lIns="0" tIns="0" rIns="0" bIns="0" rtlCol="0" anchor="ctr"/>
          <a:lstStyle/>
          <a:p>
            <a:pPr algn="ctr">
              <a:lnSpc>
                <a:spcPct val="120000"/>
              </a:lnSpc>
            </a:pPr>
            <a:r>
              <a:rPr lang="en-US" sz="2000" b="1" dirty="0">
                <a:solidFill>
                  <a:srgbClr val="A5A8D1"/>
                </a:solidFill>
                <a:latin typeface="Noto Sans SC" pitchFamily="34" charset="0"/>
                <a:ea typeface="Noto Sans SC" pitchFamily="34" charset="-122"/>
                <a:cs typeface="Noto Sans SC" pitchFamily="34" charset="-120"/>
              </a:rPr>
              <a:t>Mở rộng ngoại giao</a:t>
            </a:r>
            <a:endParaRPr lang="en-US" sz="1600" dirty="0"/>
          </a:p>
        </p:txBody>
      </p:sp>
      <p:sp>
        <p:nvSpPr>
          <p:cNvPr id="10" name="Text 8"/>
          <p:cNvSpPr/>
          <p:nvPr/>
        </p:nvSpPr>
        <p:spPr>
          <a:xfrm>
            <a:off x="6451600" y="3581400"/>
            <a:ext cx="5372100" cy="965200"/>
          </a:xfrm>
          <a:prstGeom prst="rect">
            <a:avLst/>
          </a:prstGeom>
          <a:noFill/>
          <a:ln/>
        </p:spPr>
        <p:txBody>
          <a:bodyPr wrap="square" lIns="0" tIns="0" rIns="0" bIns="0" rtlCol="0" anchor="ctr"/>
          <a:lstStyle/>
          <a:p>
            <a:pPr marL="254000" indent="-254000">
              <a:lnSpc>
                <a:spcPct val="120000"/>
              </a:lnSpc>
              <a:spcBef>
                <a:spcPts val="10"/>
              </a:spcBef>
              <a:buSzPct val="100000"/>
              <a:buChar char="•"/>
            </a:pPr>
            <a:r>
              <a:rPr lang="en-US" sz="1400" dirty="0">
                <a:solidFill>
                  <a:srgbClr val="403833"/>
                </a:solidFill>
                <a:latin typeface="MiSans" pitchFamily="34" charset="0"/>
                <a:ea typeface="MiSans" pitchFamily="34" charset="-122"/>
                <a:cs typeface="MiSans" pitchFamily="34" charset="-120"/>
              </a:rPr>
              <a:t>Mở rộng ngoại giao nhân dân.</a:t>
            </a:r>
            <a:endParaRPr lang="en-US" sz="1600" dirty="0"/>
          </a:p>
          <a:p>
            <a:pPr marL="254000" indent="-254000">
              <a:lnSpc>
                <a:spcPct val="120000"/>
              </a:lnSpc>
              <a:spcBef>
                <a:spcPts val="10"/>
              </a:spcBef>
              <a:buSzPct val="100000"/>
              <a:buChar char="•"/>
            </a:pPr>
            <a:r>
              <a:rPr lang="en-US" sz="1400" dirty="0">
                <a:solidFill>
                  <a:srgbClr val="403833"/>
                </a:solidFill>
                <a:latin typeface="MiSans" pitchFamily="34" charset="0"/>
                <a:ea typeface="MiSans" pitchFamily="34" charset="-122"/>
                <a:cs typeface="MiSans" pitchFamily="34" charset="-120"/>
              </a:rPr>
              <a:t>Tranh thủ bạn bè quốc tế.</a:t>
            </a:r>
            <a:endParaRPr lang="en-US" sz="1600" dirty="0"/>
          </a:p>
          <a:p>
            <a:pPr marL="254000" indent="-254000">
              <a:lnSpc>
                <a:spcPct val="120000"/>
              </a:lnSpc>
              <a:spcBef>
                <a:spcPts val="10"/>
              </a:spcBef>
              <a:buSzPct val="100000"/>
              <a:buChar char="•"/>
            </a:pPr>
            <a:r>
              <a:rPr lang="en-US" sz="1400" dirty="0">
                <a:solidFill>
                  <a:srgbClr val="403833"/>
                </a:solidFill>
                <a:latin typeface="MiSans" pitchFamily="34" charset="0"/>
                <a:ea typeface="MiSans" pitchFamily="34" charset="-122"/>
                <a:cs typeface="MiSans" pitchFamily="34" charset="-120"/>
              </a:rPr>
              <a:t>Cô lập địch, tạo điều kiện thuận lợi.</a:t>
            </a:r>
            <a:endParaRPr lang="en-US" sz="1600" dirty="0"/>
          </a:p>
        </p:txBody>
      </p:sp>
    </p:spTree>
  </p:cSld>
  <p:clrMapOvr>
    <a:masterClrMapping/>
  </p:clrMapOvr>
  <p:transition>
    <p:fade/>
    <p:spd val="med"/>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web-img.moonshot.cn/img/www.asiacom.net.cn/e4e36d3a1d4eb7d4a9640bb27f538ae6f5035341.jpg">    </p:cNvPr>
          <p:cNvPicPr>
            <a:picLocks noChangeAspect="1"/>
          </p:cNvPicPr>
          <p:nvPr/>
        </p:nvPicPr>
        <p:blipFill>
          <a:blip r:embed="rId1"/>
          <a:srcRect l="31545" r="31545" t="0" b="0"/>
          <a:stretch/>
        </p:blipFill>
        <p:spPr>
          <a:xfrm>
            <a:off x="254000" y="1397000"/>
            <a:ext cx="5842000" cy="4064000"/>
          </a:xfrm>
          <a:prstGeom prst="roundRect">
            <a:avLst>
              <a:gd name="adj" fmla="val 2500"/>
            </a:avLst>
          </a:prstGeom>
        </p:spPr>
      </p:pic>
      <p:sp>
        <p:nvSpPr>
          <p:cNvPr id="5" name="Text 2"/>
          <p:cNvSpPr/>
          <p:nvPr/>
        </p:nvSpPr>
        <p:spPr>
          <a:xfrm>
            <a:off x="6502400" y="1485900"/>
            <a:ext cx="5626100" cy="914400"/>
          </a:xfrm>
          <a:prstGeom prst="rect">
            <a:avLst/>
          </a:prstGeom>
          <a:noFill/>
          <a:ln/>
        </p:spPr>
        <p:txBody>
          <a:bodyPr wrap="square" lIns="0" tIns="0" rIns="0" bIns="0" rtlCol="0" anchor="ctr"/>
          <a:lstStyle/>
          <a:p>
            <a:pPr>
              <a:lnSpc>
                <a:spcPct val="100000"/>
              </a:lnSpc>
            </a:pPr>
            <a:r>
              <a:rPr lang="en-US" sz="3000" b="1" dirty="0">
                <a:solidFill>
                  <a:srgbClr val="C65B49"/>
                </a:solidFill>
                <a:latin typeface="Noto Sans SC" pitchFamily="34" charset="0"/>
                <a:ea typeface="Noto Sans SC" pitchFamily="34" charset="-122"/>
                <a:cs typeface="Noto Sans SC" pitchFamily="34" charset="-120"/>
              </a:rPr>
              <a:t>Nâng cao năng lực lãnh đạo của Đảng</a:t>
            </a:r>
            <a:endParaRPr lang="en-US" sz="1600" dirty="0"/>
          </a:p>
        </p:txBody>
      </p:sp>
      <p:sp>
        <p:nvSpPr>
          <p:cNvPr id="6" name="Text 3"/>
          <p:cNvSpPr/>
          <p:nvPr/>
        </p:nvSpPr>
        <p:spPr>
          <a:xfrm>
            <a:off x="6502400" y="2603500"/>
            <a:ext cx="5537200" cy="990600"/>
          </a:xfrm>
          <a:prstGeom prst="rect">
            <a:avLst/>
          </a:prstGeom>
          <a:noFill/>
          <a:ln/>
        </p:spPr>
        <p:txBody>
          <a:bodyPr wrap="square" lIns="0" tIns="0" rIns="0" bIns="0" rtlCol="0" anchor="ctr"/>
          <a:lstStyle/>
          <a:p>
            <a:pPr>
              <a:lnSpc>
                <a:spcPct val="140000"/>
              </a:lnSpc>
            </a:pPr>
            <a:r>
              <a:rPr lang="en-US" sz="1600" dirty="0">
                <a:solidFill>
                  <a:srgbClr val="403833"/>
                </a:solidFill>
                <a:latin typeface="MiSans" pitchFamily="34" charset="0"/>
                <a:ea typeface="MiSans" pitchFamily="34" charset="-122"/>
                <a:cs typeface="MiSans" pitchFamily="34" charset="-120"/>
              </a:rPr>
              <a:t>Đảng xác định phải thường xuyên nâng cao năng lực lãnh đạo, tổ chức và sức chiến đấu của các cấp uỷ, tổ chức cơ sở đảng, đoàn thể.</a:t>
            </a:r>
            <a:endParaRPr lang="en-US" sz="1600" dirty="0"/>
          </a:p>
        </p:txBody>
      </p:sp>
      <p:sp>
        <p:nvSpPr>
          <p:cNvPr id="7" name="Text 4"/>
          <p:cNvSpPr/>
          <p:nvPr/>
        </p:nvSpPr>
        <p:spPr>
          <a:xfrm>
            <a:off x="6502400" y="3898900"/>
            <a:ext cx="5537200" cy="304800"/>
          </a:xfrm>
          <a:prstGeom prst="rect">
            <a:avLst/>
          </a:prstGeom>
          <a:noFill/>
          <a:ln/>
        </p:spPr>
        <p:txBody>
          <a:bodyPr wrap="square" lIns="0" tIns="0" rIns="0" bIns="0" rtlCol="0" anchor="ctr"/>
          <a:lstStyle/>
          <a:p>
            <a:pPr>
              <a:lnSpc>
                <a:spcPct val="130000"/>
              </a:lnSpc>
            </a:pPr>
            <a:r>
              <a:rPr lang="en-US" sz="1600" b="1" dirty="0">
                <a:solidFill>
                  <a:srgbClr val="403833"/>
                </a:solidFill>
                <a:latin typeface="MiSans" pitchFamily="34" charset="0"/>
                <a:ea typeface="MiSans" pitchFamily="34" charset="-122"/>
                <a:cs typeface="MiSans" pitchFamily="34" charset="-120"/>
              </a:rPr>
              <a:t>Chấn chỉnh công tác:</a:t>
            </a:r>
            <a:endParaRPr lang="en-US" sz="1600" dirty="0"/>
          </a:p>
        </p:txBody>
      </p:sp>
      <p:sp>
        <p:nvSpPr>
          <p:cNvPr id="8" name="Shape 5"/>
          <p:cNvSpPr/>
          <p:nvPr/>
        </p:nvSpPr>
        <p:spPr>
          <a:xfrm>
            <a:off x="6502400" y="4305300"/>
            <a:ext cx="812800" cy="355600"/>
          </a:xfrm>
          <a:custGeom>
            <a:avLst/>
            <a:gdLst/>
            <a:ahLst/>
            <a:cxnLst/>
            <a:rect l="l" t="t" r="r" b="b"/>
            <a:pathLst>
              <a:path w="812800" h="355600">
                <a:moveTo>
                  <a:pt x="177800" y="0"/>
                </a:moveTo>
                <a:lnTo>
                  <a:pt x="635000" y="0"/>
                </a:lnTo>
                <a:cubicBezTo>
                  <a:pt x="733130" y="0"/>
                  <a:pt x="812800" y="79670"/>
                  <a:pt x="812800" y="177800"/>
                </a:cubicBezTo>
                <a:lnTo>
                  <a:pt x="812800" y="177800"/>
                </a:lnTo>
                <a:cubicBezTo>
                  <a:pt x="812800" y="275930"/>
                  <a:pt x="733130" y="355600"/>
                  <a:pt x="635000" y="355600"/>
                </a:cubicBezTo>
                <a:lnTo>
                  <a:pt x="177800" y="355600"/>
                </a:lnTo>
                <a:cubicBezTo>
                  <a:pt x="79670" y="355600"/>
                  <a:pt x="0" y="275930"/>
                  <a:pt x="0" y="177800"/>
                </a:cubicBezTo>
                <a:lnTo>
                  <a:pt x="0" y="177800"/>
                </a:lnTo>
                <a:cubicBezTo>
                  <a:pt x="0" y="79670"/>
                  <a:pt x="79670" y="0"/>
                  <a:pt x="177800" y="0"/>
                </a:cubicBezTo>
                <a:close/>
              </a:path>
            </a:pathLst>
          </a:custGeom>
          <a:solidFill>
            <a:srgbClr val="C65B49">
              <a:alpha val="20000"/>
            </a:srgbClr>
          </a:solidFill>
          <a:ln/>
        </p:spPr>
      </p:sp>
      <p:sp>
        <p:nvSpPr>
          <p:cNvPr id="9" name="Text 6"/>
          <p:cNvSpPr/>
          <p:nvPr/>
        </p:nvSpPr>
        <p:spPr>
          <a:xfrm>
            <a:off x="6502400" y="4305300"/>
            <a:ext cx="901700" cy="355600"/>
          </a:xfrm>
          <a:prstGeom prst="rect">
            <a:avLst/>
          </a:prstGeom>
          <a:noFill/>
          <a:ln/>
        </p:spPr>
        <p:txBody>
          <a:bodyPr wrap="square" lIns="152400" tIns="50800" rIns="152400" bIns="50800" rtlCol="0" anchor="ctr"/>
          <a:lstStyle/>
          <a:p>
            <a:pPr>
              <a:lnSpc>
                <a:spcPct val="120000"/>
              </a:lnSpc>
            </a:pPr>
            <a:r>
              <a:rPr lang="en-US" sz="1400" dirty="0">
                <a:solidFill>
                  <a:srgbClr val="C65B49"/>
                </a:solidFill>
                <a:latin typeface="MiSans" pitchFamily="34" charset="0"/>
                <a:ea typeface="MiSans" pitchFamily="34" charset="-122"/>
                <a:cs typeface="MiSans" pitchFamily="34" charset="-120"/>
              </a:rPr>
              <a:t>Cán bộ</a:t>
            </a:r>
            <a:endParaRPr lang="en-US" sz="1600" dirty="0"/>
          </a:p>
        </p:txBody>
      </p:sp>
      <p:sp>
        <p:nvSpPr>
          <p:cNvPr id="10" name="Shape 7"/>
          <p:cNvSpPr/>
          <p:nvPr/>
        </p:nvSpPr>
        <p:spPr>
          <a:xfrm>
            <a:off x="7417594" y="4305300"/>
            <a:ext cx="977900" cy="355600"/>
          </a:xfrm>
          <a:custGeom>
            <a:avLst/>
            <a:gdLst/>
            <a:ahLst/>
            <a:cxnLst/>
            <a:rect l="l" t="t" r="r" b="b"/>
            <a:pathLst>
              <a:path w="977900" h="355600">
                <a:moveTo>
                  <a:pt x="177800" y="0"/>
                </a:moveTo>
                <a:lnTo>
                  <a:pt x="800100" y="0"/>
                </a:lnTo>
                <a:cubicBezTo>
                  <a:pt x="898230" y="0"/>
                  <a:pt x="977900" y="79670"/>
                  <a:pt x="977900" y="177800"/>
                </a:cubicBezTo>
                <a:lnTo>
                  <a:pt x="977900" y="177800"/>
                </a:lnTo>
                <a:cubicBezTo>
                  <a:pt x="977900" y="275930"/>
                  <a:pt x="898230" y="355600"/>
                  <a:pt x="800100" y="355600"/>
                </a:cubicBezTo>
                <a:lnTo>
                  <a:pt x="177800" y="355600"/>
                </a:lnTo>
                <a:cubicBezTo>
                  <a:pt x="79670" y="355600"/>
                  <a:pt x="0" y="275930"/>
                  <a:pt x="0" y="177800"/>
                </a:cubicBezTo>
                <a:lnTo>
                  <a:pt x="0" y="177800"/>
                </a:lnTo>
                <a:cubicBezTo>
                  <a:pt x="0" y="79670"/>
                  <a:pt x="79670" y="0"/>
                  <a:pt x="177800" y="0"/>
                </a:cubicBezTo>
                <a:close/>
              </a:path>
            </a:pathLst>
          </a:custGeom>
          <a:solidFill>
            <a:srgbClr val="E9792E">
              <a:alpha val="20000"/>
            </a:srgbClr>
          </a:solidFill>
          <a:ln/>
        </p:spPr>
      </p:sp>
      <p:sp>
        <p:nvSpPr>
          <p:cNvPr id="11" name="Text 8"/>
          <p:cNvSpPr/>
          <p:nvPr/>
        </p:nvSpPr>
        <p:spPr>
          <a:xfrm>
            <a:off x="7417594" y="4305300"/>
            <a:ext cx="1066800" cy="355600"/>
          </a:xfrm>
          <a:prstGeom prst="rect">
            <a:avLst/>
          </a:prstGeom>
          <a:noFill/>
          <a:ln/>
        </p:spPr>
        <p:txBody>
          <a:bodyPr wrap="square" lIns="152400" tIns="50800" rIns="152400" bIns="50800" rtlCol="0" anchor="ctr"/>
          <a:lstStyle/>
          <a:p>
            <a:pPr>
              <a:lnSpc>
                <a:spcPct val="120000"/>
              </a:lnSpc>
            </a:pPr>
            <a:r>
              <a:rPr lang="en-US" sz="1400" dirty="0">
                <a:solidFill>
                  <a:srgbClr val="E9792E"/>
                </a:solidFill>
                <a:latin typeface="MiSans" pitchFamily="34" charset="0"/>
                <a:ea typeface="MiSans" pitchFamily="34" charset="-122"/>
                <a:cs typeface="MiSans" pitchFamily="34" charset="-120"/>
              </a:rPr>
              <a:t>Tư tưởng</a:t>
            </a:r>
            <a:endParaRPr lang="en-US" sz="1600" dirty="0"/>
          </a:p>
        </p:txBody>
      </p:sp>
      <p:sp>
        <p:nvSpPr>
          <p:cNvPr id="12" name="Shape 9"/>
          <p:cNvSpPr/>
          <p:nvPr/>
        </p:nvSpPr>
        <p:spPr>
          <a:xfrm>
            <a:off x="8491141" y="4305300"/>
            <a:ext cx="838200" cy="355600"/>
          </a:xfrm>
          <a:custGeom>
            <a:avLst/>
            <a:gdLst/>
            <a:ahLst/>
            <a:cxnLst/>
            <a:rect l="l" t="t" r="r" b="b"/>
            <a:pathLst>
              <a:path w="838200" h="355600">
                <a:moveTo>
                  <a:pt x="177800" y="0"/>
                </a:moveTo>
                <a:lnTo>
                  <a:pt x="660400" y="0"/>
                </a:lnTo>
                <a:cubicBezTo>
                  <a:pt x="758530" y="0"/>
                  <a:pt x="838200" y="79670"/>
                  <a:pt x="838200" y="177800"/>
                </a:cubicBezTo>
                <a:lnTo>
                  <a:pt x="838200" y="177800"/>
                </a:lnTo>
                <a:cubicBezTo>
                  <a:pt x="838200" y="275930"/>
                  <a:pt x="758530" y="355600"/>
                  <a:pt x="660400" y="355600"/>
                </a:cubicBezTo>
                <a:lnTo>
                  <a:pt x="177800" y="355600"/>
                </a:lnTo>
                <a:cubicBezTo>
                  <a:pt x="79670" y="355600"/>
                  <a:pt x="0" y="275930"/>
                  <a:pt x="0" y="177800"/>
                </a:cubicBezTo>
                <a:lnTo>
                  <a:pt x="0" y="177800"/>
                </a:lnTo>
                <a:cubicBezTo>
                  <a:pt x="0" y="79670"/>
                  <a:pt x="79670" y="0"/>
                  <a:pt x="177800" y="0"/>
                </a:cubicBezTo>
                <a:close/>
              </a:path>
            </a:pathLst>
          </a:custGeom>
          <a:solidFill>
            <a:srgbClr val="E06C59">
              <a:alpha val="20000"/>
            </a:srgbClr>
          </a:solidFill>
          <a:ln/>
        </p:spPr>
      </p:sp>
      <p:sp>
        <p:nvSpPr>
          <p:cNvPr id="13" name="Text 10"/>
          <p:cNvSpPr/>
          <p:nvPr/>
        </p:nvSpPr>
        <p:spPr>
          <a:xfrm>
            <a:off x="8491141" y="4305300"/>
            <a:ext cx="927100" cy="355600"/>
          </a:xfrm>
          <a:prstGeom prst="rect">
            <a:avLst/>
          </a:prstGeom>
          <a:noFill/>
          <a:ln/>
        </p:spPr>
        <p:txBody>
          <a:bodyPr wrap="square" lIns="152400" tIns="50800" rIns="152400" bIns="50800" rtlCol="0" anchor="ctr"/>
          <a:lstStyle/>
          <a:p>
            <a:pPr>
              <a:lnSpc>
                <a:spcPct val="120000"/>
              </a:lnSpc>
            </a:pPr>
            <a:r>
              <a:rPr lang="en-US" sz="1400" dirty="0">
                <a:solidFill>
                  <a:srgbClr val="E06C59"/>
                </a:solidFill>
                <a:latin typeface="MiSans" pitchFamily="34" charset="0"/>
                <a:ea typeface="MiSans" pitchFamily="34" charset="-122"/>
                <a:cs typeface="MiSans" pitchFamily="34" charset="-120"/>
              </a:rPr>
              <a:t>Kỷ luật</a:t>
            </a:r>
            <a:endParaRPr lang="en-US" sz="1600" dirty="0"/>
          </a:p>
        </p:txBody>
      </p:sp>
      <p:sp>
        <p:nvSpPr>
          <p:cNvPr id="14" name="Text 11"/>
          <p:cNvSpPr/>
          <p:nvPr/>
        </p:nvSpPr>
        <p:spPr>
          <a:xfrm>
            <a:off x="6502400" y="4762500"/>
            <a:ext cx="5537200" cy="609600"/>
          </a:xfrm>
          <a:prstGeom prst="rect">
            <a:avLst/>
          </a:prstGeom>
          <a:noFill/>
          <a:ln/>
        </p:spPr>
        <p:txBody>
          <a:bodyPr wrap="square" lIns="0" tIns="0" rIns="0" bIns="0" rtlCol="0" anchor="ctr"/>
          <a:lstStyle/>
          <a:p>
            <a:pPr>
              <a:lnSpc>
                <a:spcPct val="130000"/>
              </a:lnSpc>
            </a:pPr>
            <a:r>
              <a:rPr lang="en-US" sz="1600" dirty="0">
                <a:solidFill>
                  <a:srgbClr val="403833"/>
                </a:solidFill>
                <a:latin typeface="MiSans" pitchFamily="34" charset="0"/>
                <a:ea typeface="MiSans" pitchFamily="34" charset="-122"/>
                <a:cs typeface="MiSans" pitchFamily="34" charset="-120"/>
              </a:rPr>
              <a:t>Bảo đảm </a:t>
            </a:r>
            <a:pPr>
              <a:lnSpc>
                <a:spcPct val="130000"/>
              </a:lnSpc>
            </a:pPr>
            <a:r>
              <a:rPr lang="en-US" sz="1600" b="1" dirty="0">
                <a:solidFill>
                  <a:srgbClr val="E9792E"/>
                </a:solidFill>
                <a:latin typeface="MiSans" pitchFamily="34" charset="0"/>
                <a:ea typeface="MiSans" pitchFamily="34" charset="-122"/>
                <a:cs typeface="MiSans" pitchFamily="34" charset="-120"/>
              </a:rPr>
              <a:t>đoàn kết thống nhất</a:t>
            </a:r>
            <a:pPr>
              <a:lnSpc>
                <a:spcPct val="130000"/>
              </a:lnSpc>
            </a:pPr>
            <a:r>
              <a:rPr lang="en-US" sz="1600" dirty="0">
                <a:solidFill>
                  <a:srgbClr val="403833"/>
                </a:solidFill>
                <a:latin typeface="MiSans" pitchFamily="34" charset="0"/>
                <a:ea typeface="MiSans" pitchFamily="34" charset="-122"/>
                <a:cs typeface="MiSans" pitchFamily="34" charset="-120"/>
              </a:rPr>
              <a:t>, định hướng chiến lược đúng, gắn bó máu thịt với nhân dân.</a:t>
            </a:r>
            <a:endParaRPr lang="en-US" sz="1600" dirty="0"/>
          </a:p>
        </p:txBody>
      </p:sp>
    </p:spTree>
  </p:cSld>
  <p:clrMapOvr>
    <a:masterClrMapping/>
  </p:clrMapOvr>
  <p:transition>
    <p:fade/>
    <p:spd val="med"/>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06</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33400"/>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Ý nghĩa chủ trương chiến lược</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spd val="med"/>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1566069" y="1828800"/>
            <a:ext cx="9055100" cy="508000"/>
          </a:xfrm>
          <a:prstGeom prst="rect">
            <a:avLst/>
          </a:prstGeom>
          <a:noFill/>
          <a:ln/>
        </p:spPr>
        <p:txBody>
          <a:bodyPr wrap="square" lIns="0" tIns="0" rIns="0" bIns="0" rtlCol="0" anchor="ctr"/>
          <a:lstStyle/>
          <a:p>
            <a:pPr algn="ctr">
              <a:lnSpc>
                <a:spcPct val="90000"/>
              </a:lnSpc>
            </a:pPr>
            <a:r>
              <a:rPr lang="en-US" sz="3600" b="1" dirty="0">
                <a:solidFill>
                  <a:srgbClr val="C65B49"/>
                </a:solidFill>
                <a:latin typeface="Noto Sans SC" pitchFamily="34" charset="0"/>
                <a:ea typeface="Noto Sans SC" pitchFamily="34" charset="-122"/>
                <a:cs typeface="Noto Sans SC" pitchFamily="34" charset="-120"/>
              </a:rPr>
              <a:t>Kết luận: Ý nghĩa chủ trương chiến lược</a:t>
            </a:r>
            <a:endParaRPr lang="en-US" sz="1600" dirty="0"/>
          </a:p>
        </p:txBody>
      </p:sp>
      <p:sp>
        <p:nvSpPr>
          <p:cNvPr id="5" name="Text 3"/>
          <p:cNvSpPr/>
          <p:nvPr/>
        </p:nvSpPr>
        <p:spPr>
          <a:xfrm>
            <a:off x="1168400" y="2641600"/>
            <a:ext cx="9855200" cy="609600"/>
          </a:xfrm>
          <a:prstGeom prst="rect">
            <a:avLst/>
          </a:prstGeom>
          <a:noFill/>
          <a:ln/>
        </p:spPr>
        <p:txBody>
          <a:bodyPr wrap="square" lIns="0" tIns="0" rIns="0" bIns="0" rtlCol="0" anchor="ctr"/>
          <a:lstStyle/>
          <a:p>
            <a:pPr algn="ctr">
              <a:lnSpc>
                <a:spcPct val="130000"/>
              </a:lnSpc>
            </a:pPr>
            <a:r>
              <a:rPr lang="en-US" sz="1600" dirty="0">
                <a:solidFill>
                  <a:srgbClr val="403833"/>
                </a:solidFill>
                <a:latin typeface="MiSans" pitchFamily="34" charset="0"/>
                <a:ea typeface="MiSans" pitchFamily="34" charset="-122"/>
                <a:cs typeface="MiSans" pitchFamily="34" charset="-120"/>
              </a:rPr>
              <a:t>Hội nghị Trung ương 21 là bước chuẩn bị quyết định về tư tưởng, chiến lược và tổ chức, khẳng định rõ quyết tâm của Đảng.</a:t>
            </a:r>
            <a:endParaRPr lang="en-US" sz="1600" dirty="0"/>
          </a:p>
        </p:txBody>
      </p:sp>
      <p:sp>
        <p:nvSpPr>
          <p:cNvPr id="6" name="Shape 4"/>
          <p:cNvSpPr/>
          <p:nvPr/>
        </p:nvSpPr>
        <p:spPr>
          <a:xfrm>
            <a:off x="1409700" y="3810000"/>
            <a:ext cx="609600" cy="609600"/>
          </a:xfrm>
          <a:custGeom>
            <a:avLst/>
            <a:gdLst/>
            <a:ahLst/>
            <a:cxnLst/>
            <a:rect l="l" t="t" r="r" b="b"/>
            <a:pathLst>
              <a:path w="609600" h="609600">
                <a:moveTo>
                  <a:pt x="437197" y="491133"/>
                </a:moveTo>
                <a:lnTo>
                  <a:pt x="118467" y="172403"/>
                </a:lnTo>
                <a:cubicBezTo>
                  <a:pt x="91797" y="209788"/>
                  <a:pt x="76200" y="255508"/>
                  <a:pt x="76200" y="304800"/>
                </a:cubicBezTo>
                <a:cubicBezTo>
                  <a:pt x="76200" y="431006"/>
                  <a:pt x="178594" y="533400"/>
                  <a:pt x="304800" y="533400"/>
                </a:cubicBezTo>
                <a:cubicBezTo>
                  <a:pt x="354211" y="533400"/>
                  <a:pt x="399931" y="517803"/>
                  <a:pt x="437197" y="491133"/>
                </a:cubicBezTo>
                <a:close/>
                <a:moveTo>
                  <a:pt x="491133" y="437197"/>
                </a:moveTo>
                <a:cubicBezTo>
                  <a:pt x="517803" y="399812"/>
                  <a:pt x="533400" y="354092"/>
                  <a:pt x="533400" y="304800"/>
                </a:cubicBezTo>
                <a:cubicBezTo>
                  <a:pt x="533400" y="178594"/>
                  <a:pt x="431006" y="76200"/>
                  <a:pt x="304800" y="76200"/>
                </a:cubicBezTo>
                <a:cubicBezTo>
                  <a:pt x="255389" y="76200"/>
                  <a:pt x="209669" y="91797"/>
                  <a:pt x="172403" y="118467"/>
                </a:cubicBezTo>
                <a:lnTo>
                  <a:pt x="491133" y="437197"/>
                </a:lnTo>
                <a:close/>
                <a:moveTo>
                  <a:pt x="0" y="304800"/>
                </a:moveTo>
                <a:cubicBezTo>
                  <a:pt x="0" y="136576"/>
                  <a:pt x="136576" y="0"/>
                  <a:pt x="304800" y="0"/>
                </a:cubicBezTo>
                <a:cubicBezTo>
                  <a:pt x="473024" y="0"/>
                  <a:pt x="609600" y="136576"/>
                  <a:pt x="609600" y="304800"/>
                </a:cubicBezTo>
                <a:cubicBezTo>
                  <a:pt x="609600" y="473024"/>
                  <a:pt x="473024" y="609600"/>
                  <a:pt x="304800" y="609600"/>
                </a:cubicBezTo>
                <a:cubicBezTo>
                  <a:pt x="136576" y="609600"/>
                  <a:pt x="0" y="473024"/>
                  <a:pt x="0" y="304800"/>
                </a:cubicBezTo>
                <a:close/>
              </a:path>
            </a:pathLst>
          </a:custGeom>
          <a:solidFill>
            <a:srgbClr val="C65B49"/>
          </a:solidFill>
          <a:ln/>
        </p:spPr>
      </p:sp>
      <p:sp>
        <p:nvSpPr>
          <p:cNvPr id="7" name="Text 5"/>
          <p:cNvSpPr/>
          <p:nvPr/>
        </p:nvSpPr>
        <p:spPr>
          <a:xfrm>
            <a:off x="411758" y="4572000"/>
            <a:ext cx="2603500" cy="304800"/>
          </a:xfrm>
          <a:prstGeom prst="rect">
            <a:avLst/>
          </a:prstGeom>
          <a:noFill/>
          <a:ln/>
        </p:spPr>
        <p:txBody>
          <a:bodyPr wrap="square" lIns="0" tIns="0" rIns="0" bIns="0" rtlCol="0" anchor="ctr"/>
          <a:lstStyle/>
          <a:p>
            <a:pPr algn="ctr">
              <a:lnSpc>
                <a:spcPct val="130000"/>
              </a:lnSpc>
            </a:pPr>
            <a:r>
              <a:rPr lang="en-US" sz="1600" b="1" dirty="0">
                <a:solidFill>
                  <a:srgbClr val="403833"/>
                </a:solidFill>
                <a:latin typeface="MiSans" pitchFamily="34" charset="0"/>
                <a:ea typeface="MiSans" pitchFamily="34" charset="-122"/>
                <a:cs typeface="MiSans" pitchFamily="34" charset="-120"/>
              </a:rPr>
              <a:t>Không ảo tưởng hòa bình</a:t>
            </a:r>
            <a:endParaRPr lang="en-US" sz="1600" dirty="0"/>
          </a:p>
        </p:txBody>
      </p:sp>
      <p:sp>
        <p:nvSpPr>
          <p:cNvPr id="8" name="Shape 6"/>
          <p:cNvSpPr/>
          <p:nvPr/>
        </p:nvSpPr>
        <p:spPr>
          <a:xfrm>
            <a:off x="4406900" y="3810000"/>
            <a:ext cx="457200" cy="609600"/>
          </a:xfrm>
          <a:custGeom>
            <a:avLst/>
            <a:gdLst/>
            <a:ahLst/>
            <a:cxnLst/>
            <a:rect l="l" t="t" r="r" b="b"/>
            <a:pathLst>
              <a:path w="457200" h="609600">
                <a:moveTo>
                  <a:pt x="190500" y="0"/>
                </a:moveTo>
                <a:cubicBezTo>
                  <a:pt x="211574" y="0"/>
                  <a:pt x="228600" y="17026"/>
                  <a:pt x="228600" y="38100"/>
                </a:cubicBezTo>
                <a:lnTo>
                  <a:pt x="228600" y="171450"/>
                </a:lnTo>
                <a:lnTo>
                  <a:pt x="152400" y="171450"/>
                </a:lnTo>
                <a:lnTo>
                  <a:pt x="152400" y="38100"/>
                </a:lnTo>
                <a:cubicBezTo>
                  <a:pt x="152400" y="17026"/>
                  <a:pt x="169426" y="0"/>
                  <a:pt x="190500" y="0"/>
                </a:cubicBezTo>
                <a:close/>
                <a:moveTo>
                  <a:pt x="38100" y="76200"/>
                </a:moveTo>
                <a:cubicBezTo>
                  <a:pt x="38100" y="55126"/>
                  <a:pt x="55126" y="38100"/>
                  <a:pt x="76200" y="38100"/>
                </a:cubicBezTo>
                <a:cubicBezTo>
                  <a:pt x="97274" y="38100"/>
                  <a:pt x="114300" y="55126"/>
                  <a:pt x="114300" y="76200"/>
                </a:cubicBezTo>
                <a:lnTo>
                  <a:pt x="114300" y="171450"/>
                </a:lnTo>
                <a:lnTo>
                  <a:pt x="38100" y="171450"/>
                </a:lnTo>
                <a:lnTo>
                  <a:pt x="38100" y="76200"/>
                </a:lnTo>
                <a:close/>
                <a:moveTo>
                  <a:pt x="266700" y="76200"/>
                </a:moveTo>
                <a:cubicBezTo>
                  <a:pt x="266700" y="55126"/>
                  <a:pt x="283726" y="38100"/>
                  <a:pt x="304800" y="38100"/>
                </a:cubicBezTo>
                <a:cubicBezTo>
                  <a:pt x="325874" y="38100"/>
                  <a:pt x="342900" y="55126"/>
                  <a:pt x="342900" y="76200"/>
                </a:cubicBezTo>
                <a:lnTo>
                  <a:pt x="342900" y="190500"/>
                </a:lnTo>
                <a:cubicBezTo>
                  <a:pt x="342900" y="211574"/>
                  <a:pt x="325874" y="228600"/>
                  <a:pt x="304800" y="228600"/>
                </a:cubicBezTo>
                <a:cubicBezTo>
                  <a:pt x="283726" y="228600"/>
                  <a:pt x="266700" y="211574"/>
                  <a:pt x="266700" y="190500"/>
                </a:cubicBezTo>
                <a:lnTo>
                  <a:pt x="266700" y="76200"/>
                </a:lnTo>
                <a:close/>
                <a:moveTo>
                  <a:pt x="381000" y="152400"/>
                </a:moveTo>
                <a:cubicBezTo>
                  <a:pt x="381000" y="131326"/>
                  <a:pt x="398026" y="114300"/>
                  <a:pt x="419100" y="114300"/>
                </a:cubicBezTo>
                <a:cubicBezTo>
                  <a:pt x="440174" y="114300"/>
                  <a:pt x="457200" y="131326"/>
                  <a:pt x="457200" y="152400"/>
                </a:cubicBezTo>
                <a:lnTo>
                  <a:pt x="457200" y="228600"/>
                </a:lnTo>
                <a:cubicBezTo>
                  <a:pt x="457200" y="249674"/>
                  <a:pt x="440174" y="266700"/>
                  <a:pt x="419100" y="266700"/>
                </a:cubicBezTo>
                <a:cubicBezTo>
                  <a:pt x="398026" y="266700"/>
                  <a:pt x="381000" y="249674"/>
                  <a:pt x="381000" y="228600"/>
                </a:cubicBezTo>
                <a:lnTo>
                  <a:pt x="381000" y="152400"/>
                </a:lnTo>
                <a:close/>
                <a:moveTo>
                  <a:pt x="266700" y="257175"/>
                </a:moveTo>
                <a:lnTo>
                  <a:pt x="266700" y="256461"/>
                </a:lnTo>
                <a:cubicBezTo>
                  <a:pt x="277892" y="262890"/>
                  <a:pt x="290870" y="266700"/>
                  <a:pt x="304800" y="266700"/>
                </a:cubicBezTo>
                <a:cubicBezTo>
                  <a:pt x="320516" y="266700"/>
                  <a:pt x="335042" y="261937"/>
                  <a:pt x="347186" y="253841"/>
                </a:cubicBezTo>
                <a:cubicBezTo>
                  <a:pt x="357545" y="283488"/>
                  <a:pt x="385882" y="304800"/>
                  <a:pt x="419100" y="304800"/>
                </a:cubicBezTo>
                <a:cubicBezTo>
                  <a:pt x="433030" y="304800"/>
                  <a:pt x="446008" y="301109"/>
                  <a:pt x="457200" y="294561"/>
                </a:cubicBezTo>
                <a:lnTo>
                  <a:pt x="457200" y="304800"/>
                </a:lnTo>
                <a:cubicBezTo>
                  <a:pt x="457200" y="367070"/>
                  <a:pt x="427315" y="422434"/>
                  <a:pt x="381000" y="457200"/>
                </a:cubicBezTo>
                <a:lnTo>
                  <a:pt x="381000" y="571500"/>
                </a:lnTo>
                <a:cubicBezTo>
                  <a:pt x="381000" y="592574"/>
                  <a:pt x="363974" y="609600"/>
                  <a:pt x="342900" y="609600"/>
                </a:cubicBezTo>
                <a:lnTo>
                  <a:pt x="152400" y="609600"/>
                </a:lnTo>
                <a:cubicBezTo>
                  <a:pt x="131326" y="609600"/>
                  <a:pt x="114300" y="592574"/>
                  <a:pt x="114300" y="571500"/>
                </a:cubicBezTo>
                <a:lnTo>
                  <a:pt x="114300" y="478155"/>
                </a:lnTo>
                <a:cubicBezTo>
                  <a:pt x="93702" y="468749"/>
                  <a:pt x="74771" y="455771"/>
                  <a:pt x="58460" y="439460"/>
                </a:cubicBezTo>
                <a:lnTo>
                  <a:pt x="44648" y="425648"/>
                </a:lnTo>
                <a:cubicBezTo>
                  <a:pt x="16073" y="397073"/>
                  <a:pt x="0" y="358259"/>
                  <a:pt x="0" y="317897"/>
                </a:cubicBezTo>
                <a:lnTo>
                  <a:pt x="0" y="285750"/>
                </a:lnTo>
                <a:cubicBezTo>
                  <a:pt x="0" y="243721"/>
                  <a:pt x="34171" y="209550"/>
                  <a:pt x="76200" y="209550"/>
                </a:cubicBezTo>
                <a:lnTo>
                  <a:pt x="180975" y="209550"/>
                </a:lnTo>
                <a:cubicBezTo>
                  <a:pt x="207288" y="209550"/>
                  <a:pt x="228600" y="230862"/>
                  <a:pt x="228600" y="257175"/>
                </a:cubicBezTo>
                <a:cubicBezTo>
                  <a:pt x="228600" y="283488"/>
                  <a:pt x="207288" y="304800"/>
                  <a:pt x="180975" y="304800"/>
                </a:cubicBezTo>
                <a:lnTo>
                  <a:pt x="114300" y="304800"/>
                </a:lnTo>
                <a:cubicBezTo>
                  <a:pt x="103823" y="304800"/>
                  <a:pt x="95250" y="313373"/>
                  <a:pt x="95250" y="323850"/>
                </a:cubicBezTo>
                <a:cubicBezTo>
                  <a:pt x="95250" y="334328"/>
                  <a:pt x="103823" y="342900"/>
                  <a:pt x="114300" y="342900"/>
                </a:cubicBezTo>
                <a:lnTo>
                  <a:pt x="180975" y="342900"/>
                </a:lnTo>
                <a:cubicBezTo>
                  <a:pt x="228362" y="342900"/>
                  <a:pt x="266700" y="304562"/>
                  <a:pt x="266700" y="257175"/>
                </a:cubicBezTo>
                <a:close/>
              </a:path>
            </a:pathLst>
          </a:custGeom>
          <a:solidFill>
            <a:srgbClr val="E9792E"/>
          </a:solidFill>
          <a:ln/>
        </p:spPr>
      </p:sp>
      <p:sp>
        <p:nvSpPr>
          <p:cNvPr id="9" name="Text 7"/>
          <p:cNvSpPr/>
          <p:nvPr/>
        </p:nvSpPr>
        <p:spPr>
          <a:xfrm>
            <a:off x="3167459" y="4572000"/>
            <a:ext cx="2933700" cy="304800"/>
          </a:xfrm>
          <a:prstGeom prst="rect">
            <a:avLst/>
          </a:prstGeom>
          <a:noFill/>
          <a:ln/>
        </p:spPr>
        <p:txBody>
          <a:bodyPr wrap="square" lIns="0" tIns="0" rIns="0" bIns="0" rtlCol="0" anchor="ctr"/>
          <a:lstStyle/>
          <a:p>
            <a:pPr algn="ctr">
              <a:lnSpc>
                <a:spcPct val="130000"/>
              </a:lnSpc>
            </a:pPr>
            <a:r>
              <a:rPr lang="en-US" sz="1600" b="1" dirty="0">
                <a:solidFill>
                  <a:srgbClr val="403833"/>
                </a:solidFill>
                <a:latin typeface="MiSans" pitchFamily="34" charset="0"/>
                <a:ea typeface="MiSans" pitchFamily="34" charset="-122"/>
                <a:cs typeface="MiSans" pitchFamily="34" charset="-120"/>
              </a:rPr>
              <a:t>Kiên định bạo lực cách mạng</a:t>
            </a:r>
            <a:endParaRPr lang="en-US" sz="1600" dirty="0"/>
          </a:p>
        </p:txBody>
      </p:sp>
      <p:sp>
        <p:nvSpPr>
          <p:cNvPr id="10" name="Shape 8"/>
          <p:cNvSpPr/>
          <p:nvPr/>
        </p:nvSpPr>
        <p:spPr>
          <a:xfrm>
            <a:off x="7327900" y="3810000"/>
            <a:ext cx="457200" cy="609600"/>
          </a:xfrm>
          <a:custGeom>
            <a:avLst/>
            <a:gdLst/>
            <a:ahLst/>
            <a:cxnLst/>
            <a:rect l="l" t="t" r="r" b="b"/>
            <a:pathLst>
              <a:path w="457200" h="609600">
                <a:moveTo>
                  <a:pt x="255508" y="20717"/>
                </a:moveTo>
                <a:cubicBezTo>
                  <a:pt x="240625" y="5834"/>
                  <a:pt x="216456" y="5834"/>
                  <a:pt x="201573" y="20717"/>
                </a:cubicBezTo>
                <a:lnTo>
                  <a:pt x="11073" y="211217"/>
                </a:lnTo>
                <a:cubicBezTo>
                  <a:pt x="-3810" y="226100"/>
                  <a:pt x="-3810" y="250269"/>
                  <a:pt x="11073" y="265152"/>
                </a:cubicBezTo>
                <a:cubicBezTo>
                  <a:pt x="25956" y="280035"/>
                  <a:pt x="50125" y="280035"/>
                  <a:pt x="65008" y="265152"/>
                </a:cubicBezTo>
                <a:lnTo>
                  <a:pt x="190500" y="139660"/>
                </a:lnTo>
                <a:lnTo>
                  <a:pt x="190500" y="581025"/>
                </a:lnTo>
                <a:cubicBezTo>
                  <a:pt x="190500" y="602099"/>
                  <a:pt x="207526" y="619125"/>
                  <a:pt x="228600" y="619125"/>
                </a:cubicBezTo>
                <a:cubicBezTo>
                  <a:pt x="249674" y="619125"/>
                  <a:pt x="266700" y="602099"/>
                  <a:pt x="266700" y="581025"/>
                </a:cubicBezTo>
                <a:lnTo>
                  <a:pt x="266700" y="139660"/>
                </a:lnTo>
                <a:lnTo>
                  <a:pt x="392192" y="265152"/>
                </a:lnTo>
                <a:cubicBezTo>
                  <a:pt x="407075" y="280035"/>
                  <a:pt x="431244" y="280035"/>
                  <a:pt x="446127" y="265152"/>
                </a:cubicBezTo>
                <a:cubicBezTo>
                  <a:pt x="461010" y="250269"/>
                  <a:pt x="461010" y="226100"/>
                  <a:pt x="446127" y="211217"/>
                </a:cubicBezTo>
                <a:lnTo>
                  <a:pt x="255627" y="20717"/>
                </a:lnTo>
                <a:close/>
              </a:path>
            </a:pathLst>
          </a:custGeom>
          <a:solidFill>
            <a:srgbClr val="E06C59"/>
          </a:solidFill>
          <a:ln/>
        </p:spPr>
      </p:sp>
      <p:sp>
        <p:nvSpPr>
          <p:cNvPr id="11" name="Text 9"/>
          <p:cNvSpPr/>
          <p:nvPr/>
        </p:nvSpPr>
        <p:spPr>
          <a:xfrm>
            <a:off x="6381948" y="4572000"/>
            <a:ext cx="2349500" cy="304800"/>
          </a:xfrm>
          <a:prstGeom prst="rect">
            <a:avLst/>
          </a:prstGeom>
          <a:noFill/>
          <a:ln/>
        </p:spPr>
        <p:txBody>
          <a:bodyPr wrap="square" lIns="0" tIns="0" rIns="0" bIns="0" rtlCol="0" anchor="ctr"/>
          <a:lstStyle/>
          <a:p>
            <a:pPr algn="ctr">
              <a:lnSpc>
                <a:spcPct val="130000"/>
              </a:lnSpc>
            </a:pPr>
            <a:r>
              <a:rPr lang="en-US" sz="1600" b="1" dirty="0">
                <a:solidFill>
                  <a:srgbClr val="403833"/>
                </a:solidFill>
                <a:latin typeface="MiSans" pitchFamily="34" charset="0"/>
                <a:ea typeface="MiSans" pitchFamily="34" charset="-122"/>
                <a:cs typeface="MiSans" pitchFamily="34" charset="-120"/>
              </a:rPr>
              <a:t>Giữ vững thế tiến công</a:t>
            </a:r>
            <a:endParaRPr lang="en-US" sz="1600" dirty="0"/>
          </a:p>
        </p:txBody>
      </p:sp>
      <p:sp>
        <p:nvSpPr>
          <p:cNvPr id="12" name="Shape 10"/>
          <p:cNvSpPr/>
          <p:nvPr/>
        </p:nvSpPr>
        <p:spPr>
          <a:xfrm>
            <a:off x="10210800" y="3657600"/>
            <a:ext cx="533400" cy="609600"/>
          </a:xfrm>
          <a:custGeom>
            <a:avLst/>
            <a:gdLst/>
            <a:ahLst/>
            <a:cxnLst/>
            <a:rect l="l" t="t" r="r" b="b"/>
            <a:pathLst>
              <a:path w="533400" h="609600">
                <a:moveTo>
                  <a:pt x="38100" y="0"/>
                </a:moveTo>
                <a:cubicBezTo>
                  <a:pt x="59174" y="0"/>
                  <a:pt x="76200" y="17026"/>
                  <a:pt x="76200" y="38100"/>
                </a:cubicBezTo>
                <a:lnTo>
                  <a:pt x="76200" y="57150"/>
                </a:lnTo>
                <a:lnTo>
                  <a:pt x="158353" y="36671"/>
                </a:lnTo>
                <a:cubicBezTo>
                  <a:pt x="203716" y="25360"/>
                  <a:pt x="251579" y="30599"/>
                  <a:pt x="293489" y="51554"/>
                </a:cubicBezTo>
                <a:cubicBezTo>
                  <a:pt x="348615" y="79177"/>
                  <a:pt x="413504" y="79177"/>
                  <a:pt x="468630" y="51554"/>
                </a:cubicBezTo>
                <a:lnTo>
                  <a:pt x="480060" y="45839"/>
                </a:lnTo>
                <a:cubicBezTo>
                  <a:pt x="504587" y="33457"/>
                  <a:pt x="533400" y="51316"/>
                  <a:pt x="533400" y="78700"/>
                </a:cubicBezTo>
                <a:lnTo>
                  <a:pt x="533400" y="411718"/>
                </a:lnTo>
                <a:cubicBezTo>
                  <a:pt x="533400" y="427553"/>
                  <a:pt x="523518" y="441841"/>
                  <a:pt x="508635" y="447437"/>
                </a:cubicBezTo>
                <a:lnTo>
                  <a:pt x="467320" y="462915"/>
                </a:lnTo>
                <a:cubicBezTo>
                  <a:pt x="412313" y="483513"/>
                  <a:pt x="351115" y="480298"/>
                  <a:pt x="298609" y="454104"/>
                </a:cubicBezTo>
                <a:cubicBezTo>
                  <a:pt x="253484" y="431483"/>
                  <a:pt x="201692" y="425887"/>
                  <a:pt x="152757" y="438150"/>
                </a:cubicBezTo>
                <a:lnTo>
                  <a:pt x="76200" y="457200"/>
                </a:lnTo>
                <a:lnTo>
                  <a:pt x="76200" y="571500"/>
                </a:lnTo>
                <a:cubicBezTo>
                  <a:pt x="76200" y="592574"/>
                  <a:pt x="59174" y="609600"/>
                  <a:pt x="38100" y="609600"/>
                </a:cubicBezTo>
                <a:cubicBezTo>
                  <a:pt x="17026" y="609600"/>
                  <a:pt x="0" y="592574"/>
                  <a:pt x="0" y="571500"/>
                </a:cubicBezTo>
                <a:lnTo>
                  <a:pt x="0" y="38100"/>
                </a:lnTo>
                <a:cubicBezTo>
                  <a:pt x="0" y="17026"/>
                  <a:pt x="17026" y="0"/>
                  <a:pt x="38100" y="0"/>
                </a:cubicBezTo>
                <a:close/>
                <a:moveTo>
                  <a:pt x="76200" y="222766"/>
                </a:moveTo>
                <a:lnTo>
                  <a:pt x="152400" y="206216"/>
                </a:lnTo>
                <a:lnTo>
                  <a:pt x="152400" y="284202"/>
                </a:lnTo>
                <a:lnTo>
                  <a:pt x="76200" y="300752"/>
                </a:lnTo>
                <a:lnTo>
                  <a:pt x="76200" y="378738"/>
                </a:lnTo>
                <a:lnTo>
                  <a:pt x="134303" y="364212"/>
                </a:lnTo>
                <a:cubicBezTo>
                  <a:pt x="140375" y="362664"/>
                  <a:pt x="146328" y="361355"/>
                  <a:pt x="152400" y="360283"/>
                </a:cubicBezTo>
                <a:lnTo>
                  <a:pt x="152400" y="284202"/>
                </a:lnTo>
                <a:lnTo>
                  <a:pt x="198715" y="274201"/>
                </a:lnTo>
                <a:cubicBezTo>
                  <a:pt x="208598" y="272058"/>
                  <a:pt x="218599" y="271224"/>
                  <a:pt x="228600" y="271701"/>
                </a:cubicBezTo>
                <a:lnTo>
                  <a:pt x="228600" y="195501"/>
                </a:lnTo>
                <a:cubicBezTo>
                  <a:pt x="244793" y="195977"/>
                  <a:pt x="260985" y="198596"/>
                  <a:pt x="276701" y="203121"/>
                </a:cubicBezTo>
                <a:lnTo>
                  <a:pt x="304800" y="211336"/>
                </a:lnTo>
                <a:lnTo>
                  <a:pt x="304800" y="290751"/>
                </a:lnTo>
                <a:lnTo>
                  <a:pt x="255151" y="276106"/>
                </a:lnTo>
                <a:cubicBezTo>
                  <a:pt x="246459" y="273606"/>
                  <a:pt x="237530" y="272058"/>
                  <a:pt x="228600" y="271582"/>
                </a:cubicBezTo>
                <a:lnTo>
                  <a:pt x="228600" y="356592"/>
                </a:lnTo>
                <a:cubicBezTo>
                  <a:pt x="254556" y="358854"/>
                  <a:pt x="280154" y="364569"/>
                  <a:pt x="304800" y="373737"/>
                </a:cubicBezTo>
                <a:lnTo>
                  <a:pt x="304800" y="290632"/>
                </a:lnTo>
                <a:lnTo>
                  <a:pt x="331827" y="298609"/>
                </a:lnTo>
                <a:cubicBezTo>
                  <a:pt x="347901" y="303371"/>
                  <a:pt x="364331" y="306229"/>
                  <a:pt x="381000" y="307419"/>
                </a:cubicBezTo>
                <a:lnTo>
                  <a:pt x="381000" y="230981"/>
                </a:lnTo>
                <a:cubicBezTo>
                  <a:pt x="371713" y="230029"/>
                  <a:pt x="362426" y="228243"/>
                  <a:pt x="353378" y="225623"/>
                </a:cubicBezTo>
                <a:lnTo>
                  <a:pt x="304800" y="211336"/>
                </a:lnTo>
                <a:lnTo>
                  <a:pt x="304800" y="137517"/>
                </a:lnTo>
                <a:cubicBezTo>
                  <a:pt x="289322" y="132993"/>
                  <a:pt x="274082" y="127040"/>
                  <a:pt x="259318" y="119658"/>
                </a:cubicBezTo>
                <a:cubicBezTo>
                  <a:pt x="249555" y="114776"/>
                  <a:pt x="239197" y="111323"/>
                  <a:pt x="228600" y="109180"/>
                </a:cubicBezTo>
                <a:lnTo>
                  <a:pt x="228600" y="195382"/>
                </a:lnTo>
                <a:cubicBezTo>
                  <a:pt x="213122" y="194905"/>
                  <a:pt x="197644" y="196334"/>
                  <a:pt x="182523" y="199668"/>
                </a:cubicBezTo>
                <a:lnTo>
                  <a:pt x="152400" y="206216"/>
                </a:lnTo>
                <a:lnTo>
                  <a:pt x="152400" y="116681"/>
                </a:lnTo>
                <a:lnTo>
                  <a:pt x="76200" y="135731"/>
                </a:lnTo>
                <a:lnTo>
                  <a:pt x="76200" y="222766"/>
                </a:lnTo>
                <a:close/>
                <a:moveTo>
                  <a:pt x="381000" y="399693"/>
                </a:moveTo>
                <a:cubicBezTo>
                  <a:pt x="401003" y="401479"/>
                  <a:pt x="421362" y="398859"/>
                  <a:pt x="440531" y="391597"/>
                </a:cubicBezTo>
                <a:lnTo>
                  <a:pt x="457200" y="385405"/>
                </a:lnTo>
                <a:lnTo>
                  <a:pt x="457200" y="300038"/>
                </a:lnTo>
                <a:lnTo>
                  <a:pt x="447794" y="302181"/>
                </a:lnTo>
                <a:cubicBezTo>
                  <a:pt x="425887" y="307300"/>
                  <a:pt x="403384" y="308967"/>
                  <a:pt x="381000" y="307538"/>
                </a:cubicBezTo>
                <a:lnTo>
                  <a:pt x="381000" y="399693"/>
                </a:lnTo>
                <a:close/>
                <a:moveTo>
                  <a:pt x="457200" y="221813"/>
                </a:moveTo>
                <a:lnTo>
                  <a:pt x="457200" y="137517"/>
                </a:lnTo>
                <a:cubicBezTo>
                  <a:pt x="432316" y="144780"/>
                  <a:pt x="406718" y="148352"/>
                  <a:pt x="381000" y="148352"/>
                </a:cubicBezTo>
                <a:lnTo>
                  <a:pt x="381000" y="230981"/>
                </a:lnTo>
                <a:cubicBezTo>
                  <a:pt x="397550" y="232648"/>
                  <a:pt x="414338" y="231577"/>
                  <a:pt x="430649" y="227886"/>
                </a:cubicBezTo>
                <a:lnTo>
                  <a:pt x="457200" y="221694"/>
                </a:lnTo>
                <a:close/>
              </a:path>
            </a:pathLst>
          </a:custGeom>
          <a:solidFill>
            <a:srgbClr val="A5A8D1"/>
          </a:solidFill>
          <a:ln/>
        </p:spPr>
      </p:sp>
      <p:sp>
        <p:nvSpPr>
          <p:cNvPr id="13" name="Text 11"/>
          <p:cNvSpPr/>
          <p:nvPr/>
        </p:nvSpPr>
        <p:spPr>
          <a:xfrm>
            <a:off x="8966200" y="4419600"/>
            <a:ext cx="3022600" cy="609600"/>
          </a:xfrm>
          <a:prstGeom prst="rect">
            <a:avLst/>
          </a:prstGeom>
          <a:noFill/>
          <a:ln/>
        </p:spPr>
        <p:txBody>
          <a:bodyPr wrap="square" lIns="0" tIns="0" rIns="0" bIns="0" rtlCol="0" anchor="ctr"/>
          <a:lstStyle/>
          <a:p>
            <a:pPr algn="ctr">
              <a:lnSpc>
                <a:spcPct val="130000"/>
              </a:lnSpc>
            </a:pPr>
            <a:r>
              <a:rPr lang="en-US" sz="1600" b="1" dirty="0">
                <a:solidFill>
                  <a:srgbClr val="403833"/>
                </a:solidFill>
                <a:latin typeface="MiSans" pitchFamily="34" charset="0"/>
                <a:ea typeface="MiSans" pitchFamily="34" charset="-122"/>
                <a:cs typeface="MiSans" pitchFamily="34" charset="-120"/>
              </a:rPr>
              <a:t>Giải phóng hoàn toàn miền Nam</a:t>
            </a:r>
            <a:endParaRPr lang="en-US" sz="1600" dirty="0"/>
          </a:p>
        </p:txBody>
      </p:sp>
    </p:spTree>
  </p:cSld>
  <p:clrMapOvr>
    <a:masterClrMapping/>
  </p:clrMapOvr>
  <p:transition>
    <p:fade/>
    <p:spd val="med"/>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254000" y="1549400"/>
            <a:ext cx="5727700" cy="914400"/>
          </a:xfrm>
          <a:prstGeom prst="rect">
            <a:avLst/>
          </a:prstGeom>
          <a:noFill/>
          <a:ln/>
        </p:spPr>
        <p:txBody>
          <a:bodyPr wrap="square" lIns="0" tIns="0" rIns="0" bIns="0" rtlCol="0" anchor="ctr"/>
          <a:lstStyle/>
          <a:p>
            <a:pPr>
              <a:lnSpc>
                <a:spcPct val="100000"/>
              </a:lnSpc>
            </a:pPr>
            <a:r>
              <a:rPr lang="en-US" sz="3000" b="1" dirty="0">
                <a:solidFill>
                  <a:srgbClr val="C65B49"/>
                </a:solidFill>
                <a:latin typeface="Noto Sans SC" pitchFamily="34" charset="0"/>
                <a:ea typeface="Noto Sans SC" pitchFamily="34" charset="-122"/>
                <a:cs typeface="Noto Sans SC" pitchFamily="34" charset="-120"/>
              </a:rPr>
              <a:t>Giá trị lịch sử và bài học thời đại</a:t>
            </a:r>
            <a:endParaRPr lang="en-US" sz="1600" dirty="0"/>
          </a:p>
        </p:txBody>
      </p:sp>
      <p:sp>
        <p:nvSpPr>
          <p:cNvPr id="5" name="Text 3"/>
          <p:cNvSpPr/>
          <p:nvPr/>
        </p:nvSpPr>
        <p:spPr>
          <a:xfrm>
            <a:off x="254000" y="2667000"/>
            <a:ext cx="5638800" cy="1320800"/>
          </a:xfrm>
          <a:prstGeom prst="rect">
            <a:avLst/>
          </a:prstGeom>
          <a:noFill/>
          <a:ln/>
        </p:spPr>
        <p:txBody>
          <a:bodyPr wrap="square" lIns="0" tIns="0" rIns="0" bIns="0" rtlCol="0" anchor="ctr"/>
          <a:lstStyle/>
          <a:p>
            <a:pPr>
              <a:lnSpc>
                <a:spcPct val="140000"/>
              </a:lnSpc>
            </a:pPr>
            <a:r>
              <a:rPr lang="en-US" sz="1600" dirty="0">
                <a:solidFill>
                  <a:srgbClr val="403833"/>
                </a:solidFill>
                <a:latin typeface="MiSans" pitchFamily="34" charset="0"/>
                <a:ea typeface="MiSans" pitchFamily="34" charset="-122"/>
                <a:cs typeface="MiSans" pitchFamily="34" charset="-120"/>
              </a:rPr>
              <a:t>Chủ trương của Trung ương 21 để lại bài học quý giá: bám sát thực tiễn, đánh giá đúng địch-người, kiên định mục tiêu độc lập-thống nhất, kết hợp sức mạnh dân tộc và thời đại, phát huy vai trò lãnh đạo của Đảng, tạo sức mạnh tổng hợp toàn dân tộc.</a:t>
            </a:r>
            <a:endParaRPr lang="en-US" sz="1600" dirty="0"/>
          </a:p>
        </p:txBody>
      </p:sp>
      <p:sp>
        <p:nvSpPr>
          <p:cNvPr id="6" name="Shape 4"/>
          <p:cNvSpPr/>
          <p:nvPr/>
        </p:nvSpPr>
        <p:spPr>
          <a:xfrm>
            <a:off x="254000" y="4292600"/>
            <a:ext cx="5537200" cy="1016000"/>
          </a:xfrm>
          <a:custGeom>
            <a:avLst/>
            <a:gdLst/>
            <a:ahLst/>
            <a:cxnLst/>
            <a:rect l="l" t="t" r="r" b="b"/>
            <a:pathLst>
              <a:path w="5537200" h="1016000">
                <a:moveTo>
                  <a:pt x="101600" y="0"/>
                </a:moveTo>
                <a:lnTo>
                  <a:pt x="5435600" y="0"/>
                </a:lnTo>
                <a:cubicBezTo>
                  <a:pt x="5491675" y="0"/>
                  <a:pt x="5537200" y="45525"/>
                  <a:pt x="5537200" y="101600"/>
                </a:cubicBezTo>
                <a:lnTo>
                  <a:pt x="5537200" y="914400"/>
                </a:lnTo>
                <a:cubicBezTo>
                  <a:pt x="5537200" y="970475"/>
                  <a:pt x="5491675" y="1016000"/>
                  <a:pt x="5435600" y="1016000"/>
                </a:cubicBezTo>
                <a:lnTo>
                  <a:pt x="101600" y="1016000"/>
                </a:lnTo>
                <a:cubicBezTo>
                  <a:pt x="45525" y="1016000"/>
                  <a:pt x="0" y="970475"/>
                  <a:pt x="0" y="914400"/>
                </a:cubicBezTo>
                <a:lnTo>
                  <a:pt x="0" y="101600"/>
                </a:lnTo>
                <a:cubicBezTo>
                  <a:pt x="0" y="45525"/>
                  <a:pt x="45525" y="0"/>
                  <a:pt x="101600" y="0"/>
                </a:cubicBezTo>
                <a:close/>
              </a:path>
            </a:pathLst>
          </a:custGeom>
          <a:solidFill>
            <a:srgbClr val="A5A8D1">
              <a:alpha val="20000"/>
            </a:srgbClr>
          </a:solidFill>
          <a:ln/>
        </p:spPr>
      </p:sp>
      <p:sp>
        <p:nvSpPr>
          <p:cNvPr id="7" name="Text 5"/>
          <p:cNvSpPr/>
          <p:nvPr/>
        </p:nvSpPr>
        <p:spPr>
          <a:xfrm>
            <a:off x="457200" y="4495800"/>
            <a:ext cx="5232400" cy="609600"/>
          </a:xfrm>
          <a:prstGeom prst="rect">
            <a:avLst/>
          </a:prstGeom>
          <a:noFill/>
          <a:ln/>
        </p:spPr>
        <p:txBody>
          <a:bodyPr wrap="square" lIns="0" tIns="0" rIns="0" bIns="0" rtlCol="0" anchor="ctr"/>
          <a:lstStyle/>
          <a:p>
            <a:pPr>
              <a:lnSpc>
                <a:spcPct val="130000"/>
              </a:lnSpc>
            </a:pPr>
            <a:r>
              <a:rPr lang="en-US" sz="1600" b="1" dirty="0">
                <a:solidFill>
                  <a:srgbClr val="403833"/>
                </a:solidFill>
                <a:latin typeface="MiSans" pitchFamily="34" charset="0"/>
                <a:ea typeface="MiSans" pitchFamily="34" charset="-122"/>
                <a:cs typeface="MiSans" pitchFamily="34" charset="-120"/>
              </a:rPr>
              <a:t>Ý nghĩa định hướng cho công cuộc </a:t>
            </a:r>
            <a:pPr>
              <a:lnSpc>
                <a:spcPct val="130000"/>
              </a:lnSpc>
            </a:pPr>
            <a:r>
              <a:rPr lang="en-US" sz="1600" b="1" dirty="0">
                <a:solidFill>
                  <a:srgbClr val="403833"/>
                </a:solidFill>
                <a:highlight>
                  <a:srgbClr val="E06C59">
                    <a:alpha val="30000"/>
                  </a:srgbClr>
                </a:highlight>
                <a:latin typeface="MiSans" pitchFamily="34" charset="0"/>
                <a:ea typeface="MiSans" pitchFamily="34" charset="-122"/>
                <a:cs typeface="MiSans" pitchFamily="34" charset="-120"/>
              </a:rPr>
              <a:t>xây dựng và bảo vệ Tổ quốc </a:t>
            </a:r>
            <a:pPr>
              <a:lnSpc>
                <a:spcPct val="130000"/>
              </a:lnSpc>
            </a:pPr>
            <a:r>
              <a:rPr lang="en-US" sz="1600" b="1" dirty="0">
                <a:solidFill>
                  <a:srgbClr val="403833"/>
                </a:solidFill>
                <a:latin typeface="MiSans" pitchFamily="34" charset="0"/>
                <a:ea typeface="MiSans" pitchFamily="34" charset="-122"/>
                <a:cs typeface="MiSans" pitchFamily="34" charset="-120"/>
              </a:rPr>
              <a:t>hiện nay.</a:t>
            </a:r>
            <a:endParaRPr lang="en-US" sz="1600" dirty="0"/>
          </a:p>
        </p:txBody>
      </p:sp>
      <p:pic>
        <p:nvPicPr>
          <p:cNvPr id="8" name="Image 0" descr="https://kimi-web-img.moonshot.cn/img/c8.alamy.com/1e08fe1cda019aaa8e23fa6cc2f4705b8d42eb95.jpg">    </p:cNvPr>
          <p:cNvPicPr>
            <a:picLocks noChangeAspect="1"/>
          </p:cNvPicPr>
          <p:nvPr/>
        </p:nvPicPr>
        <p:blipFill>
          <a:blip r:embed="rId1"/>
          <a:srcRect l="0" r="0" t="2701" b="2701"/>
          <a:stretch/>
        </p:blipFill>
        <p:spPr>
          <a:xfrm>
            <a:off x="6096000" y="1397000"/>
            <a:ext cx="5842000" cy="4064000"/>
          </a:xfrm>
          <a:prstGeom prst="roundRect">
            <a:avLst>
              <a:gd name="adj" fmla="val 2500"/>
            </a:avLst>
          </a:prstGeom>
        </p:spPr>
      </p:pic>
    </p:spTree>
  </p:cSld>
  <p:clrMapOvr>
    <a:masterClrMapping/>
  </p:clrMapOvr>
  <p:transition>
    <p:fade/>
    <p:spd val="med"/>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0480" y="2383155"/>
            <a:ext cx="12235815" cy="4476115"/>
          </a:xfrm>
          <a:prstGeom prst="rect">
            <a:avLst/>
          </a:prstGeom>
          <a:solidFill>
            <a:srgbClr val="C15145"/>
          </a:solidFill>
          <a:ln/>
        </p:spPr>
      </p:sp>
      <p:sp>
        <p:nvSpPr>
          <p:cNvPr id="5" name="Text 3"/>
          <p:cNvSpPr/>
          <p:nvPr/>
        </p:nvSpPr>
        <p:spPr>
          <a:xfrm>
            <a:off x="-30480" y="2383155"/>
            <a:ext cx="12235815" cy="44761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930275" y="5563870"/>
            <a:ext cx="2336165" cy="279400"/>
          </a:xfrm>
          <a:prstGeom prst="rect">
            <a:avLst/>
          </a:prstGeom>
          <a:noFill/>
          <a:ln/>
        </p:spPr>
        <p:txBody>
          <a:bodyPr wrap="square" lIns="91440" tIns="45720" rIns="91440" bIns="45720" rtlCol="0" anchor="t">
            <a:spAutoFit/>
          </a:bodyPr>
          <a:lstStyle/>
          <a:p>
            <a:pPr>
              <a:lnSpc>
                <a:spcPct val="100000"/>
              </a:lnSpc>
            </a:pPr>
            <a:r>
              <a:rPr lang="en-US" sz="1600" b="1" dirty="0">
                <a:solidFill>
                  <a:srgbClr val="000000"/>
                </a:solidFill>
                <a:latin typeface="Noto Sans SC" pitchFamily="34" charset="0"/>
                <a:ea typeface="Noto Sans SC" pitchFamily="34" charset="-122"/>
                <a:cs typeface="Noto Sans SC" pitchFamily="34" charset="-120"/>
              </a:rPr>
              <a:t>Kimi AI</a:t>
            </a:r>
            <a:endParaRPr lang="en-US" sz="1600" dirty="0"/>
          </a:p>
        </p:txBody>
      </p:sp>
      <p:sp>
        <p:nvSpPr>
          <p:cNvPr id="7" name="Text 5"/>
          <p:cNvSpPr/>
          <p:nvPr/>
        </p:nvSpPr>
        <p:spPr>
          <a:xfrm>
            <a:off x="930275" y="5901055"/>
            <a:ext cx="2336165" cy="279400"/>
          </a:xfrm>
          <a:prstGeom prst="rect">
            <a:avLst/>
          </a:prstGeom>
          <a:noFill/>
          <a:ln/>
        </p:spPr>
        <p:txBody>
          <a:bodyPr wrap="square" lIns="91440" tIns="45720" rIns="91440" bIns="45720" rtlCol="0" anchor="t">
            <a:spAutoFit/>
          </a:bodyPr>
          <a:lstStyle/>
          <a:p>
            <a:pPr>
              <a:lnSpc>
                <a:spcPct val="100000"/>
              </a:lnSpc>
            </a:pPr>
            <a:r>
              <a:rPr lang="en-US" sz="1600" b="1" dirty="0">
                <a:solidFill>
                  <a:srgbClr val="000000"/>
                </a:solidFill>
                <a:latin typeface="Noto Sans SC" pitchFamily="34" charset="0"/>
                <a:ea typeface="Noto Sans SC" pitchFamily="34" charset="-122"/>
                <a:cs typeface="Noto Sans SC" pitchFamily="34" charset="-120"/>
              </a:rPr>
              <a:t>2025/05/01</a:t>
            </a:r>
            <a:endParaRPr lang="en-US" sz="1600" dirty="0"/>
          </a:p>
        </p:txBody>
      </p:sp>
      <p:sp>
        <p:nvSpPr>
          <p:cNvPr id="8" name="Shape 6"/>
          <p:cNvSpPr/>
          <p:nvPr/>
        </p:nvSpPr>
        <p:spPr>
          <a:xfrm>
            <a:off x="11191875" y="582930"/>
            <a:ext cx="99526" cy="99695"/>
          </a:xfrm>
          <a:prstGeom prst="ellipse">
            <a:avLst/>
          </a:prstGeom>
          <a:solidFill>
            <a:srgbClr val="DAE3F5"/>
          </a:solidFill>
          <a:ln w="38100">
            <a:solidFill>
              <a:srgbClr val="3C2B22"/>
            </a:solidFill>
            <a:prstDash val="solid"/>
          </a:ln>
        </p:spPr>
      </p:sp>
      <p:sp>
        <p:nvSpPr>
          <p:cNvPr id="9" name="Text 7"/>
          <p:cNvSpPr/>
          <p:nvPr/>
        </p:nvSpPr>
        <p:spPr>
          <a:xfrm>
            <a:off x="11191875"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356425" y="582930"/>
            <a:ext cx="99526" cy="99695"/>
          </a:xfrm>
          <a:prstGeom prst="ellipse">
            <a:avLst/>
          </a:prstGeom>
          <a:solidFill>
            <a:srgbClr val="DAE3F5"/>
          </a:solidFill>
          <a:ln w="38100">
            <a:solidFill>
              <a:srgbClr val="3C2B22"/>
            </a:solidFill>
            <a:prstDash val="solid"/>
          </a:ln>
        </p:spPr>
      </p:sp>
      <p:sp>
        <p:nvSpPr>
          <p:cNvPr id="11" name="Text 9"/>
          <p:cNvSpPr/>
          <p:nvPr/>
        </p:nvSpPr>
        <p:spPr>
          <a:xfrm>
            <a:off x="11356425"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520974" y="582930"/>
            <a:ext cx="99526" cy="99695"/>
          </a:xfrm>
          <a:prstGeom prst="ellipse">
            <a:avLst/>
          </a:prstGeom>
          <a:solidFill>
            <a:srgbClr val="DAE3F5"/>
          </a:solidFill>
          <a:ln w="38100">
            <a:solidFill>
              <a:srgbClr val="3C2B22"/>
            </a:solidFill>
            <a:prstDash val="solid"/>
          </a:ln>
        </p:spPr>
      </p:sp>
      <p:sp>
        <p:nvSpPr>
          <p:cNvPr id="13" name="Text 11"/>
          <p:cNvSpPr/>
          <p:nvPr/>
        </p:nvSpPr>
        <p:spPr>
          <a:xfrm>
            <a:off x="11520974"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0" descr="https://kimi-img.moonshot.cn/pub/slides/slides_tmpl/image/25-08-27-19:59:58-d2nf6fh8bjvh7rlj01n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23610" y="4696460"/>
            <a:ext cx="1791335" cy="1830070"/>
          </a:xfrm>
          <a:prstGeom prst="rect">
            <a:avLst/>
          </a:prstGeom>
        </p:spPr>
      </p:pic>
      <p:pic>
        <p:nvPicPr>
          <p:cNvPr id="15" name="Image 1" descr="https://kimi-img.moonshot.cn/pub/slides/slides_tmpl/image/25-08-27-19:59:58-d2nf6fh8bjvh7rlj01ng.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35" y="1235075"/>
            <a:ext cx="974725" cy="996315"/>
          </a:xfrm>
          <a:prstGeom prst="rect">
            <a:avLst/>
          </a:prstGeom>
        </p:spPr>
      </p:pic>
      <p:sp>
        <p:nvSpPr>
          <p:cNvPr id="16" name="Shape 12"/>
          <p:cNvSpPr/>
          <p:nvPr/>
        </p:nvSpPr>
        <p:spPr>
          <a:xfrm>
            <a:off x="628015" y="2756535"/>
            <a:ext cx="8982710" cy="1678940"/>
          </a:xfrm>
          <a:prstGeom prst="roundRect">
            <a:avLst>
              <a:gd name="adj" fmla="val 50000"/>
            </a:avLst>
          </a:prstGeom>
          <a:solidFill>
            <a:srgbClr val="171717"/>
          </a:solidFill>
          <a:ln/>
        </p:spPr>
      </p:sp>
      <p:sp>
        <p:nvSpPr>
          <p:cNvPr id="17" name="Text 13"/>
          <p:cNvSpPr/>
          <p:nvPr/>
        </p:nvSpPr>
        <p:spPr>
          <a:xfrm>
            <a:off x="628015" y="2756535"/>
            <a:ext cx="8982710" cy="167894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4"/>
          <p:cNvSpPr/>
          <p:nvPr/>
        </p:nvSpPr>
        <p:spPr>
          <a:xfrm>
            <a:off x="501650" y="2773045"/>
            <a:ext cx="6964045" cy="1687195"/>
          </a:xfrm>
          <a:prstGeom prst="rect">
            <a:avLst/>
          </a:prstGeom>
          <a:noFill/>
          <a:ln/>
        </p:spPr>
        <p:txBody>
          <a:bodyPr wrap="square" lIns="91440" tIns="45720" rIns="91440" bIns="45720" rtlCol="0" anchor="ctr"/>
          <a:lstStyle/>
          <a:p>
            <a:pPr algn="ctr">
              <a:lnSpc>
                <a:spcPct val="100000"/>
              </a:lnSpc>
            </a:pPr>
            <a:r>
              <a:rPr lang="en-US" sz="8000" b="1" dirty="0">
                <a:solidFill>
                  <a:srgbClr val="FDF1E1"/>
                </a:solidFill>
                <a:latin typeface="MiSans" pitchFamily="34" charset="0"/>
                <a:ea typeface="MiSans" pitchFamily="34" charset="-122"/>
                <a:cs typeface="MiSans" pitchFamily="34" charset="-120"/>
              </a:rPr>
              <a:t>THANK YOU</a:t>
            </a:r>
            <a:endParaRPr lang="en-US" sz="1600" dirty="0"/>
          </a:p>
        </p:txBody>
      </p:sp>
      <p:pic>
        <p:nvPicPr>
          <p:cNvPr id="19" name="Image 2" descr="https://kimi-img.moonshot.cn/pub/slides/slides_tmpl/image/25-08-27-19:59:59-d2nf6fp8bjvh7rlj0320.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4330" y="-19050"/>
            <a:ext cx="5229225" cy="7251065"/>
          </a:xfrm>
          <a:prstGeom prst="rect">
            <a:avLst/>
          </a:prstGeom>
        </p:spPr>
      </p:pic>
      <p:pic>
        <p:nvPicPr>
          <p:cNvPr id="20" name="Image 3" descr="https://kimi-img.moonshot.cn/pub/slides/slides_tmpl/image/25-08-27-19:59:58-d2nf6fh8bjvh7rlj01ng.sv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81310" y="4435475"/>
            <a:ext cx="974725" cy="996315"/>
          </a:xfrm>
          <a:prstGeom prst="rect">
            <a:avLst/>
          </a:prstGeom>
        </p:spPr>
      </p:pic>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01</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33400"/>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Thực tiễn đọ sức 18 năm</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254000" y="1993900"/>
            <a:ext cx="7607300" cy="1016000"/>
          </a:xfrm>
          <a:prstGeom prst="rect">
            <a:avLst/>
          </a:prstGeom>
          <a:noFill/>
          <a:ln/>
        </p:spPr>
        <p:txBody>
          <a:bodyPr wrap="square" lIns="0" tIns="0" rIns="0" bIns="0" rtlCol="0" anchor="ctr"/>
          <a:lstStyle/>
          <a:p>
            <a:pPr>
              <a:lnSpc>
                <a:spcPct val="90000"/>
              </a:lnSpc>
            </a:pPr>
            <a:r>
              <a:rPr lang="en-US" sz="3600" b="1" dirty="0">
                <a:solidFill>
                  <a:srgbClr val="C65B49"/>
                </a:solidFill>
                <a:latin typeface="Noto Sans SC" pitchFamily="34" charset="0"/>
                <a:ea typeface="Noto Sans SC" pitchFamily="34" charset="-122"/>
                <a:cs typeface="Noto Sans SC" pitchFamily="34" charset="-120"/>
              </a:rPr>
              <a:t>Cuộc kháng chiến toàn dân điển hình</a:t>
            </a:r>
            <a:endParaRPr lang="en-US" sz="1600" dirty="0"/>
          </a:p>
        </p:txBody>
      </p:sp>
      <p:sp>
        <p:nvSpPr>
          <p:cNvPr id="5" name="Text 3"/>
          <p:cNvSpPr/>
          <p:nvPr/>
        </p:nvSpPr>
        <p:spPr>
          <a:xfrm>
            <a:off x="254000" y="3213100"/>
            <a:ext cx="7480300" cy="1651000"/>
          </a:xfrm>
          <a:prstGeom prst="rect">
            <a:avLst/>
          </a:prstGeom>
          <a:noFill/>
          <a:ln/>
        </p:spPr>
        <p:txBody>
          <a:bodyPr wrap="square" lIns="0" tIns="0" rIns="0" bIns="0" rtlCol="0" anchor="ctr"/>
          <a:lstStyle/>
          <a:p>
            <a:pPr>
              <a:lnSpc>
                <a:spcPct val="140000"/>
              </a:lnSpc>
            </a:pPr>
            <a:r>
              <a:rPr lang="en-US" sz="1600" dirty="0">
                <a:solidFill>
                  <a:srgbClr val="403833"/>
                </a:solidFill>
                <a:latin typeface="MiSans" pitchFamily="34" charset="0"/>
                <a:ea typeface="MiSans" pitchFamily="34" charset="-122"/>
                <a:cs typeface="MiSans" pitchFamily="34" charset="-120"/>
              </a:rPr>
              <a:t>Nghị quyết Trung ương 21 khẳng định cuộc kháng chiến chống Mỹ (1954-1973) là </a:t>
            </a:r>
            <a:pPr>
              <a:lnSpc>
                <a:spcPct val="140000"/>
              </a:lnSpc>
            </a:pPr>
            <a:r>
              <a:rPr lang="en-US" sz="1600" b="1" dirty="0">
                <a:solidFill>
                  <a:srgbClr val="E9792E"/>
                </a:solidFill>
                <a:latin typeface="MiSans" pitchFamily="34" charset="0"/>
                <a:ea typeface="MiSans" pitchFamily="34" charset="-122"/>
                <a:cs typeface="MiSans" pitchFamily="34" charset="-120"/>
              </a:rPr>
              <a:t>điểm nóng của đấu tranh toàn cầu</a:t>
            </a:r>
            <a:pPr>
              <a:lnSpc>
                <a:spcPct val="140000"/>
              </a:lnSpc>
            </a:pPr>
            <a:r>
              <a:rPr lang="en-US" sz="1600" dirty="0">
                <a:solidFill>
                  <a:srgbClr val="403833"/>
                </a:solidFill>
                <a:latin typeface="MiSans" pitchFamily="34" charset="0"/>
                <a:ea typeface="MiSans" pitchFamily="34" charset="-122"/>
                <a:cs typeface="MiSans" pitchFamily="34" charset="-120"/>
              </a:rPr>
              <a:t>, mang tính thời đại sâu sắc. Thắng lợi bắt nguồn từ sự lãnh đạo tuyệt đối của Đảng, tư tưởng tiến công, bạo lực cách mạng, ngọn cờ dân tộc dân chủ gắn liền với chủ nghĩa xã hội, và phương pháp linh hoạt, thắng từng bước tiến tới toàn thắng.</a:t>
            </a:r>
            <a:endParaRPr lang="en-US" sz="1600" dirty="0"/>
          </a:p>
        </p:txBody>
      </p:sp>
      <p:pic>
        <p:nvPicPr>
          <p:cNvPr id="6" name="Image 0" descr="https://statics.moonshot.cn/kimi-ppt/html-gen/static/image-error.png">    </p:cNvPr>
          <p:cNvPicPr>
            <a:picLocks noChangeAspect="1"/>
          </p:cNvPicPr>
          <p:nvPr/>
        </p:nvPicPr>
        <p:blipFill>
          <a:blip r:embed="rId1"/>
          <a:stretch>
            <a:fillRect/>
          </a:stretch>
        </p:blipFill>
        <p:spPr>
          <a:xfrm>
            <a:off x="8043267" y="1651000"/>
            <a:ext cx="3898900" cy="3556000"/>
          </a:xfrm>
          <a:prstGeom prst="roundRect">
            <a:avLst>
              <a:gd name="adj" fmla="val 2857"/>
            </a:avLst>
          </a:prstGeom>
        </p:spPr>
      </p:pic>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1694061" y="2095500"/>
            <a:ext cx="8991600" cy="457200"/>
          </a:xfrm>
          <a:prstGeom prst="rect">
            <a:avLst/>
          </a:prstGeom>
          <a:noFill/>
          <a:ln/>
        </p:spPr>
        <p:txBody>
          <a:bodyPr wrap="square" lIns="0" tIns="0" rIns="0" bIns="0" rtlCol="0" anchor="ctr"/>
          <a:lstStyle/>
          <a:p>
            <a:pPr>
              <a:lnSpc>
                <a:spcPct val="100000"/>
              </a:lnSpc>
            </a:pPr>
            <a:r>
              <a:rPr lang="en-US" sz="3000" b="1" dirty="0">
                <a:solidFill>
                  <a:srgbClr val="C65B49"/>
                </a:solidFill>
                <a:latin typeface="Noto Sans SC" pitchFamily="34" charset="0"/>
                <a:ea typeface="Noto Sans SC" pitchFamily="34" charset="-122"/>
                <a:cs typeface="Noto Sans SC" pitchFamily="34" charset="-120"/>
              </a:rPr>
              <a:t>Bài học lớn: Giữ vững vai trò lãnh đạo của Đảng</a:t>
            </a:r>
            <a:endParaRPr lang="en-US" sz="1600" dirty="0"/>
          </a:p>
        </p:txBody>
      </p:sp>
      <p:sp>
        <p:nvSpPr>
          <p:cNvPr id="5" name="Text 3"/>
          <p:cNvSpPr/>
          <p:nvPr/>
        </p:nvSpPr>
        <p:spPr>
          <a:xfrm>
            <a:off x="1168400" y="2654300"/>
            <a:ext cx="9855200" cy="609600"/>
          </a:xfrm>
          <a:prstGeom prst="rect">
            <a:avLst/>
          </a:prstGeom>
          <a:noFill/>
          <a:ln/>
        </p:spPr>
        <p:txBody>
          <a:bodyPr wrap="square" lIns="0" tIns="0" rIns="0" bIns="0" rtlCol="0" anchor="ctr"/>
          <a:lstStyle/>
          <a:p>
            <a:pPr algn="ctr">
              <a:lnSpc>
                <a:spcPct val="130000"/>
              </a:lnSpc>
            </a:pPr>
            <a:r>
              <a:rPr lang="en-US" sz="1600" dirty="0">
                <a:solidFill>
                  <a:srgbClr val="403833"/>
                </a:solidFill>
                <a:latin typeface="MiSans" pitchFamily="34" charset="0"/>
                <a:ea typeface="MiSans" pitchFamily="34" charset="-122"/>
                <a:cs typeface="MiSans" pitchFamily="34" charset="-120"/>
              </a:rPr>
              <a:t>Từ thực tiễn đấu tranh, Đảng rút ra bài học cốt lõi: giữ vững, củng cố và tăng cường sự lãnh đạo tuyệt đối là nhân tố quyết định mọi thắng lợi.</a:t>
            </a:r>
            <a:endParaRPr lang="en-US" sz="1600" dirty="0"/>
          </a:p>
        </p:txBody>
      </p:sp>
      <p:sp>
        <p:nvSpPr>
          <p:cNvPr id="6" name="Shape 4"/>
          <p:cNvSpPr/>
          <p:nvPr/>
        </p:nvSpPr>
        <p:spPr>
          <a:xfrm>
            <a:off x="254000" y="3670300"/>
            <a:ext cx="2768600" cy="1092200"/>
          </a:xfrm>
          <a:custGeom>
            <a:avLst/>
            <a:gdLst/>
            <a:ahLst/>
            <a:cxnLst/>
            <a:rect l="l" t="t" r="r" b="b"/>
            <a:pathLst>
              <a:path w="2768600" h="1092200">
                <a:moveTo>
                  <a:pt x="101596" y="0"/>
                </a:moveTo>
                <a:lnTo>
                  <a:pt x="2667004" y="0"/>
                </a:lnTo>
                <a:cubicBezTo>
                  <a:pt x="2723114" y="0"/>
                  <a:pt x="2768600" y="45486"/>
                  <a:pt x="2768600" y="101596"/>
                </a:cubicBezTo>
                <a:lnTo>
                  <a:pt x="2768600" y="990604"/>
                </a:lnTo>
                <a:cubicBezTo>
                  <a:pt x="2768600" y="1046714"/>
                  <a:pt x="2723114" y="1092200"/>
                  <a:pt x="2667004" y="1092200"/>
                </a:cubicBezTo>
                <a:lnTo>
                  <a:pt x="101596" y="1092200"/>
                </a:lnTo>
                <a:cubicBezTo>
                  <a:pt x="45486" y="1092200"/>
                  <a:pt x="0" y="1046714"/>
                  <a:pt x="0" y="990604"/>
                </a:cubicBezTo>
                <a:lnTo>
                  <a:pt x="0" y="101596"/>
                </a:lnTo>
                <a:cubicBezTo>
                  <a:pt x="0" y="45524"/>
                  <a:pt x="45524" y="0"/>
                  <a:pt x="101596" y="0"/>
                </a:cubicBezTo>
                <a:close/>
              </a:path>
            </a:pathLst>
          </a:custGeom>
          <a:solidFill>
            <a:srgbClr val="C65B49">
              <a:alpha val="10196"/>
            </a:srgbClr>
          </a:solidFill>
          <a:ln/>
        </p:spPr>
      </p:sp>
      <p:sp>
        <p:nvSpPr>
          <p:cNvPr id="7" name="Shape 5"/>
          <p:cNvSpPr/>
          <p:nvPr/>
        </p:nvSpPr>
        <p:spPr>
          <a:xfrm>
            <a:off x="1474788" y="3822700"/>
            <a:ext cx="333375" cy="381000"/>
          </a:xfrm>
          <a:custGeom>
            <a:avLst/>
            <a:gdLst/>
            <a:ahLst/>
            <a:cxnLst/>
            <a:rect l="l" t="t" r="r" b="b"/>
            <a:pathLst>
              <a:path w="333375" h="381000">
                <a:moveTo>
                  <a:pt x="47625" y="23812"/>
                </a:moveTo>
                <a:cubicBezTo>
                  <a:pt x="47625" y="10641"/>
                  <a:pt x="36984" y="0"/>
                  <a:pt x="23812" y="0"/>
                </a:cubicBezTo>
                <a:cubicBezTo>
                  <a:pt x="10641" y="0"/>
                  <a:pt x="0" y="10641"/>
                  <a:pt x="0" y="23812"/>
                </a:cubicBezTo>
                <a:lnTo>
                  <a:pt x="0" y="357188"/>
                </a:lnTo>
                <a:cubicBezTo>
                  <a:pt x="0" y="370359"/>
                  <a:pt x="10641" y="381000"/>
                  <a:pt x="23812" y="381000"/>
                </a:cubicBezTo>
                <a:cubicBezTo>
                  <a:pt x="36984" y="381000"/>
                  <a:pt x="47625" y="370359"/>
                  <a:pt x="47625" y="357188"/>
                </a:cubicBezTo>
                <a:lnTo>
                  <a:pt x="47625" y="266700"/>
                </a:lnTo>
                <a:lnTo>
                  <a:pt x="94283" y="252710"/>
                </a:lnTo>
                <a:cubicBezTo>
                  <a:pt x="125462" y="243334"/>
                  <a:pt x="159097" y="246236"/>
                  <a:pt x="188193" y="260821"/>
                </a:cubicBezTo>
                <a:cubicBezTo>
                  <a:pt x="219968" y="276746"/>
                  <a:pt x="257026" y="278681"/>
                  <a:pt x="290289" y="266179"/>
                </a:cubicBezTo>
                <a:lnTo>
                  <a:pt x="317897" y="255836"/>
                </a:lnTo>
                <a:cubicBezTo>
                  <a:pt x="327199" y="252338"/>
                  <a:pt x="333375" y="243483"/>
                  <a:pt x="333375" y="233511"/>
                </a:cubicBezTo>
                <a:lnTo>
                  <a:pt x="333375" y="49188"/>
                </a:lnTo>
                <a:cubicBezTo>
                  <a:pt x="333375" y="32072"/>
                  <a:pt x="315367" y="20910"/>
                  <a:pt x="300038" y="28575"/>
                </a:cubicBezTo>
                <a:lnTo>
                  <a:pt x="291257" y="32965"/>
                </a:lnTo>
                <a:cubicBezTo>
                  <a:pt x="257845" y="49709"/>
                  <a:pt x="218480" y="49709"/>
                  <a:pt x="184993" y="32965"/>
                </a:cubicBezTo>
                <a:cubicBezTo>
                  <a:pt x="157907" y="19422"/>
                  <a:pt x="126727" y="16743"/>
                  <a:pt x="97780" y="25450"/>
                </a:cubicBezTo>
                <a:lnTo>
                  <a:pt x="47625" y="40481"/>
                </a:lnTo>
                <a:lnTo>
                  <a:pt x="47625" y="23812"/>
                </a:lnTo>
                <a:close/>
              </a:path>
            </a:pathLst>
          </a:custGeom>
          <a:solidFill>
            <a:srgbClr val="C65B49"/>
          </a:solidFill>
          <a:ln/>
        </p:spPr>
      </p:sp>
      <p:sp>
        <p:nvSpPr>
          <p:cNvPr id="8" name="Text 6"/>
          <p:cNvSpPr/>
          <p:nvPr/>
        </p:nvSpPr>
        <p:spPr>
          <a:xfrm>
            <a:off x="639961" y="4305300"/>
            <a:ext cx="1993900" cy="304800"/>
          </a:xfrm>
          <a:prstGeom prst="rect">
            <a:avLst/>
          </a:prstGeom>
          <a:noFill/>
          <a:ln/>
        </p:spPr>
        <p:txBody>
          <a:bodyPr wrap="square" lIns="0" tIns="0" rIns="0" bIns="0" rtlCol="0" anchor="ctr"/>
          <a:lstStyle/>
          <a:p>
            <a:pPr algn="ctr">
              <a:lnSpc>
                <a:spcPct val="130000"/>
              </a:lnSpc>
            </a:pPr>
            <a:r>
              <a:rPr lang="en-US" sz="1600" b="1" dirty="0">
                <a:solidFill>
                  <a:srgbClr val="403833"/>
                </a:solidFill>
                <a:latin typeface="MiSans" pitchFamily="34" charset="0"/>
                <a:ea typeface="MiSans" pitchFamily="34" charset="-122"/>
                <a:cs typeface="MiSans" pitchFamily="34" charset="-120"/>
              </a:rPr>
              <a:t>Tư tưởng tiến công</a:t>
            </a:r>
            <a:endParaRPr lang="en-US" sz="1600" dirty="0"/>
          </a:p>
        </p:txBody>
      </p:sp>
      <p:sp>
        <p:nvSpPr>
          <p:cNvPr id="9" name="Shape 7"/>
          <p:cNvSpPr/>
          <p:nvPr/>
        </p:nvSpPr>
        <p:spPr>
          <a:xfrm>
            <a:off x="3225800" y="3670300"/>
            <a:ext cx="2768600" cy="1092200"/>
          </a:xfrm>
          <a:custGeom>
            <a:avLst/>
            <a:gdLst/>
            <a:ahLst/>
            <a:cxnLst/>
            <a:rect l="l" t="t" r="r" b="b"/>
            <a:pathLst>
              <a:path w="2768600" h="1092200">
                <a:moveTo>
                  <a:pt x="101596" y="0"/>
                </a:moveTo>
                <a:lnTo>
                  <a:pt x="2667004" y="0"/>
                </a:lnTo>
                <a:cubicBezTo>
                  <a:pt x="2723114" y="0"/>
                  <a:pt x="2768600" y="45486"/>
                  <a:pt x="2768600" y="101596"/>
                </a:cubicBezTo>
                <a:lnTo>
                  <a:pt x="2768600" y="990604"/>
                </a:lnTo>
                <a:cubicBezTo>
                  <a:pt x="2768600" y="1046714"/>
                  <a:pt x="2723114" y="1092200"/>
                  <a:pt x="2667004" y="1092200"/>
                </a:cubicBezTo>
                <a:lnTo>
                  <a:pt x="101596" y="1092200"/>
                </a:lnTo>
                <a:cubicBezTo>
                  <a:pt x="45486" y="1092200"/>
                  <a:pt x="0" y="1046714"/>
                  <a:pt x="0" y="990604"/>
                </a:cubicBezTo>
                <a:lnTo>
                  <a:pt x="0" y="101596"/>
                </a:lnTo>
                <a:cubicBezTo>
                  <a:pt x="0" y="45524"/>
                  <a:pt x="45524" y="0"/>
                  <a:pt x="101596" y="0"/>
                </a:cubicBezTo>
                <a:close/>
              </a:path>
            </a:pathLst>
          </a:custGeom>
          <a:solidFill>
            <a:srgbClr val="E9792E">
              <a:alpha val="10196"/>
            </a:srgbClr>
          </a:solidFill>
          <a:ln/>
        </p:spPr>
      </p:sp>
      <p:sp>
        <p:nvSpPr>
          <p:cNvPr id="10" name="Shape 8"/>
          <p:cNvSpPr/>
          <p:nvPr/>
        </p:nvSpPr>
        <p:spPr>
          <a:xfrm>
            <a:off x="4470400" y="3822700"/>
            <a:ext cx="285750" cy="381000"/>
          </a:xfrm>
          <a:custGeom>
            <a:avLst/>
            <a:gdLst/>
            <a:ahLst/>
            <a:cxnLst/>
            <a:rect l="l" t="t" r="r" b="b"/>
            <a:pathLst>
              <a:path w="285750" h="381000">
                <a:moveTo>
                  <a:pt x="119063" y="0"/>
                </a:moveTo>
                <a:cubicBezTo>
                  <a:pt x="132234" y="0"/>
                  <a:pt x="142875" y="10641"/>
                  <a:pt x="142875" y="23812"/>
                </a:cubicBezTo>
                <a:lnTo>
                  <a:pt x="142875" y="107156"/>
                </a:lnTo>
                <a:lnTo>
                  <a:pt x="95250" y="107156"/>
                </a:lnTo>
                <a:lnTo>
                  <a:pt x="95250" y="23812"/>
                </a:lnTo>
                <a:cubicBezTo>
                  <a:pt x="95250" y="10641"/>
                  <a:pt x="105891" y="0"/>
                  <a:pt x="119063" y="0"/>
                </a:cubicBezTo>
                <a:close/>
                <a:moveTo>
                  <a:pt x="23812" y="47625"/>
                </a:moveTo>
                <a:cubicBezTo>
                  <a:pt x="23812" y="34454"/>
                  <a:pt x="34454" y="23812"/>
                  <a:pt x="47625" y="23812"/>
                </a:cubicBezTo>
                <a:cubicBezTo>
                  <a:pt x="60796" y="23812"/>
                  <a:pt x="71438" y="34454"/>
                  <a:pt x="71438" y="47625"/>
                </a:cubicBezTo>
                <a:lnTo>
                  <a:pt x="71438" y="107156"/>
                </a:lnTo>
                <a:lnTo>
                  <a:pt x="23812" y="107156"/>
                </a:lnTo>
                <a:lnTo>
                  <a:pt x="23812" y="47625"/>
                </a:lnTo>
                <a:close/>
                <a:moveTo>
                  <a:pt x="166688" y="47625"/>
                </a:moveTo>
                <a:cubicBezTo>
                  <a:pt x="166688" y="34454"/>
                  <a:pt x="177329" y="23812"/>
                  <a:pt x="190500" y="23812"/>
                </a:cubicBezTo>
                <a:cubicBezTo>
                  <a:pt x="203671" y="23812"/>
                  <a:pt x="214313" y="34454"/>
                  <a:pt x="214313" y="47625"/>
                </a:cubicBezTo>
                <a:lnTo>
                  <a:pt x="214313" y="119063"/>
                </a:lnTo>
                <a:cubicBezTo>
                  <a:pt x="214313" y="132234"/>
                  <a:pt x="203671" y="142875"/>
                  <a:pt x="190500" y="142875"/>
                </a:cubicBezTo>
                <a:cubicBezTo>
                  <a:pt x="177329" y="142875"/>
                  <a:pt x="166688" y="132234"/>
                  <a:pt x="166688" y="119063"/>
                </a:cubicBezTo>
                <a:lnTo>
                  <a:pt x="166688" y="47625"/>
                </a:lnTo>
                <a:close/>
                <a:moveTo>
                  <a:pt x="238125" y="95250"/>
                </a:moveTo>
                <a:cubicBezTo>
                  <a:pt x="238125" y="82079"/>
                  <a:pt x="248766" y="71438"/>
                  <a:pt x="261938" y="71438"/>
                </a:cubicBezTo>
                <a:cubicBezTo>
                  <a:pt x="275109" y="71438"/>
                  <a:pt x="285750" y="82079"/>
                  <a:pt x="285750" y="95250"/>
                </a:cubicBezTo>
                <a:lnTo>
                  <a:pt x="285750" y="142875"/>
                </a:lnTo>
                <a:cubicBezTo>
                  <a:pt x="285750" y="156046"/>
                  <a:pt x="275109" y="166688"/>
                  <a:pt x="261938" y="166688"/>
                </a:cubicBezTo>
                <a:cubicBezTo>
                  <a:pt x="248766" y="166688"/>
                  <a:pt x="238125" y="156046"/>
                  <a:pt x="238125" y="142875"/>
                </a:cubicBezTo>
                <a:lnTo>
                  <a:pt x="238125" y="95250"/>
                </a:lnTo>
                <a:close/>
                <a:moveTo>
                  <a:pt x="166688" y="160734"/>
                </a:moveTo>
                <a:lnTo>
                  <a:pt x="166688" y="160288"/>
                </a:lnTo>
                <a:cubicBezTo>
                  <a:pt x="173682" y="164306"/>
                  <a:pt x="181794" y="166688"/>
                  <a:pt x="190500" y="166688"/>
                </a:cubicBezTo>
                <a:cubicBezTo>
                  <a:pt x="200323" y="166688"/>
                  <a:pt x="209401" y="163711"/>
                  <a:pt x="216991" y="158651"/>
                </a:cubicBezTo>
                <a:cubicBezTo>
                  <a:pt x="223465" y="177180"/>
                  <a:pt x="241176" y="190500"/>
                  <a:pt x="261938" y="190500"/>
                </a:cubicBezTo>
                <a:cubicBezTo>
                  <a:pt x="270644" y="190500"/>
                  <a:pt x="278755" y="188193"/>
                  <a:pt x="285750" y="184100"/>
                </a:cubicBezTo>
                <a:lnTo>
                  <a:pt x="285750" y="190500"/>
                </a:lnTo>
                <a:cubicBezTo>
                  <a:pt x="285750" y="229419"/>
                  <a:pt x="267072" y="264021"/>
                  <a:pt x="238125" y="285750"/>
                </a:cubicBezTo>
                <a:lnTo>
                  <a:pt x="238125" y="357188"/>
                </a:lnTo>
                <a:cubicBezTo>
                  <a:pt x="238125" y="370359"/>
                  <a:pt x="227484" y="381000"/>
                  <a:pt x="214313" y="381000"/>
                </a:cubicBezTo>
                <a:lnTo>
                  <a:pt x="95250" y="381000"/>
                </a:lnTo>
                <a:cubicBezTo>
                  <a:pt x="82079" y="381000"/>
                  <a:pt x="71438" y="370359"/>
                  <a:pt x="71438" y="357188"/>
                </a:cubicBezTo>
                <a:lnTo>
                  <a:pt x="71438" y="298847"/>
                </a:lnTo>
                <a:cubicBezTo>
                  <a:pt x="58564" y="292968"/>
                  <a:pt x="46732" y="284857"/>
                  <a:pt x="36537" y="274662"/>
                </a:cubicBezTo>
                <a:lnTo>
                  <a:pt x="27905" y="266030"/>
                </a:lnTo>
                <a:cubicBezTo>
                  <a:pt x="10046" y="248171"/>
                  <a:pt x="0" y="223912"/>
                  <a:pt x="0" y="198686"/>
                </a:cubicBezTo>
                <a:lnTo>
                  <a:pt x="0" y="178594"/>
                </a:lnTo>
                <a:cubicBezTo>
                  <a:pt x="0" y="152326"/>
                  <a:pt x="21357" y="130969"/>
                  <a:pt x="47625" y="130969"/>
                </a:cubicBezTo>
                <a:lnTo>
                  <a:pt x="113109" y="130969"/>
                </a:lnTo>
                <a:cubicBezTo>
                  <a:pt x="129555" y="130969"/>
                  <a:pt x="142875" y="144289"/>
                  <a:pt x="142875" y="160734"/>
                </a:cubicBezTo>
                <a:cubicBezTo>
                  <a:pt x="142875" y="177180"/>
                  <a:pt x="129555" y="190500"/>
                  <a:pt x="113109" y="190500"/>
                </a:cubicBezTo>
                <a:lnTo>
                  <a:pt x="71438" y="190500"/>
                </a:lnTo>
                <a:cubicBezTo>
                  <a:pt x="64889" y="190500"/>
                  <a:pt x="59531" y="195858"/>
                  <a:pt x="59531" y="202406"/>
                </a:cubicBezTo>
                <a:cubicBezTo>
                  <a:pt x="59531" y="208955"/>
                  <a:pt x="64889" y="214313"/>
                  <a:pt x="71438" y="214313"/>
                </a:cubicBezTo>
                <a:lnTo>
                  <a:pt x="113109" y="214313"/>
                </a:lnTo>
                <a:cubicBezTo>
                  <a:pt x="142726" y="214313"/>
                  <a:pt x="166688" y="190351"/>
                  <a:pt x="166688" y="160734"/>
                </a:cubicBezTo>
                <a:close/>
              </a:path>
            </a:pathLst>
          </a:custGeom>
          <a:solidFill>
            <a:srgbClr val="E9792E"/>
          </a:solidFill>
          <a:ln/>
        </p:spPr>
      </p:sp>
      <p:sp>
        <p:nvSpPr>
          <p:cNvPr id="11" name="Text 9"/>
          <p:cNvSpPr/>
          <p:nvPr/>
        </p:nvSpPr>
        <p:spPr>
          <a:xfrm>
            <a:off x="3621683" y="4305300"/>
            <a:ext cx="1981200" cy="304800"/>
          </a:xfrm>
          <a:prstGeom prst="rect">
            <a:avLst/>
          </a:prstGeom>
          <a:noFill/>
          <a:ln/>
        </p:spPr>
        <p:txBody>
          <a:bodyPr wrap="square" lIns="0" tIns="0" rIns="0" bIns="0" rtlCol="0" anchor="ctr"/>
          <a:lstStyle/>
          <a:p>
            <a:pPr algn="ctr">
              <a:lnSpc>
                <a:spcPct val="130000"/>
              </a:lnSpc>
            </a:pPr>
            <a:r>
              <a:rPr lang="en-US" sz="1600" b="1" dirty="0">
                <a:solidFill>
                  <a:srgbClr val="403833"/>
                </a:solidFill>
                <a:latin typeface="MiSans" pitchFamily="34" charset="0"/>
                <a:ea typeface="MiSans" pitchFamily="34" charset="-122"/>
                <a:cs typeface="MiSans" pitchFamily="34" charset="-120"/>
              </a:rPr>
              <a:t>Bạo lực cách mạng</a:t>
            </a:r>
            <a:endParaRPr lang="en-US" sz="1600" dirty="0"/>
          </a:p>
        </p:txBody>
      </p:sp>
      <p:sp>
        <p:nvSpPr>
          <p:cNvPr id="12" name="Shape 10"/>
          <p:cNvSpPr/>
          <p:nvPr/>
        </p:nvSpPr>
        <p:spPr>
          <a:xfrm>
            <a:off x="6197600" y="3670300"/>
            <a:ext cx="2768600" cy="1092200"/>
          </a:xfrm>
          <a:custGeom>
            <a:avLst/>
            <a:gdLst/>
            <a:ahLst/>
            <a:cxnLst/>
            <a:rect l="l" t="t" r="r" b="b"/>
            <a:pathLst>
              <a:path w="2768600" h="1092200">
                <a:moveTo>
                  <a:pt x="101596" y="0"/>
                </a:moveTo>
                <a:lnTo>
                  <a:pt x="2667004" y="0"/>
                </a:lnTo>
                <a:cubicBezTo>
                  <a:pt x="2723114" y="0"/>
                  <a:pt x="2768600" y="45486"/>
                  <a:pt x="2768600" y="101596"/>
                </a:cubicBezTo>
                <a:lnTo>
                  <a:pt x="2768600" y="990604"/>
                </a:lnTo>
                <a:cubicBezTo>
                  <a:pt x="2768600" y="1046714"/>
                  <a:pt x="2723114" y="1092200"/>
                  <a:pt x="2667004" y="1092200"/>
                </a:cubicBezTo>
                <a:lnTo>
                  <a:pt x="101596" y="1092200"/>
                </a:lnTo>
                <a:cubicBezTo>
                  <a:pt x="45486" y="1092200"/>
                  <a:pt x="0" y="1046714"/>
                  <a:pt x="0" y="990604"/>
                </a:cubicBezTo>
                <a:lnTo>
                  <a:pt x="0" y="101596"/>
                </a:lnTo>
                <a:cubicBezTo>
                  <a:pt x="0" y="45524"/>
                  <a:pt x="45524" y="0"/>
                  <a:pt x="101596" y="0"/>
                </a:cubicBezTo>
                <a:close/>
              </a:path>
            </a:pathLst>
          </a:custGeom>
          <a:solidFill>
            <a:srgbClr val="E06C59">
              <a:alpha val="10196"/>
            </a:srgbClr>
          </a:solidFill>
          <a:ln/>
        </p:spPr>
      </p:sp>
      <p:sp>
        <p:nvSpPr>
          <p:cNvPr id="13" name="Shape 11"/>
          <p:cNvSpPr/>
          <p:nvPr/>
        </p:nvSpPr>
        <p:spPr>
          <a:xfrm>
            <a:off x="7346950" y="3822700"/>
            <a:ext cx="476250" cy="381000"/>
          </a:xfrm>
          <a:custGeom>
            <a:avLst/>
            <a:gdLst/>
            <a:ahLst/>
            <a:cxnLst/>
            <a:rect l="l" t="t" r="r" b="b"/>
            <a:pathLst>
              <a:path w="476250" h="381000">
                <a:moveTo>
                  <a:pt x="238125" y="11906"/>
                </a:moveTo>
                <a:cubicBezTo>
                  <a:pt x="280838" y="11906"/>
                  <a:pt x="315516" y="46584"/>
                  <a:pt x="315516" y="89297"/>
                </a:cubicBezTo>
                <a:cubicBezTo>
                  <a:pt x="315516" y="132010"/>
                  <a:pt x="280838" y="166688"/>
                  <a:pt x="238125" y="166688"/>
                </a:cubicBezTo>
                <a:cubicBezTo>
                  <a:pt x="195412" y="166688"/>
                  <a:pt x="160734" y="132010"/>
                  <a:pt x="160734" y="89297"/>
                </a:cubicBezTo>
                <a:cubicBezTo>
                  <a:pt x="160734" y="46584"/>
                  <a:pt x="195412" y="11906"/>
                  <a:pt x="238125" y="11906"/>
                </a:cubicBezTo>
                <a:close/>
                <a:moveTo>
                  <a:pt x="71438" y="65484"/>
                </a:moveTo>
                <a:cubicBezTo>
                  <a:pt x="101008" y="65484"/>
                  <a:pt x="125016" y="89492"/>
                  <a:pt x="125016" y="119063"/>
                </a:cubicBezTo>
                <a:cubicBezTo>
                  <a:pt x="125016" y="148633"/>
                  <a:pt x="101008" y="172641"/>
                  <a:pt x="71438" y="172641"/>
                </a:cubicBezTo>
                <a:cubicBezTo>
                  <a:pt x="41867" y="172641"/>
                  <a:pt x="17859" y="148633"/>
                  <a:pt x="17859" y="119063"/>
                </a:cubicBezTo>
                <a:cubicBezTo>
                  <a:pt x="17859" y="89492"/>
                  <a:pt x="41867" y="65484"/>
                  <a:pt x="71437" y="65484"/>
                </a:cubicBezTo>
                <a:close/>
                <a:moveTo>
                  <a:pt x="0" y="309563"/>
                </a:moveTo>
                <a:cubicBezTo>
                  <a:pt x="0" y="256952"/>
                  <a:pt x="42639" y="214313"/>
                  <a:pt x="95250" y="214313"/>
                </a:cubicBezTo>
                <a:cubicBezTo>
                  <a:pt x="104775" y="214313"/>
                  <a:pt x="114002" y="215726"/>
                  <a:pt x="122709" y="218331"/>
                </a:cubicBezTo>
                <a:cubicBezTo>
                  <a:pt x="98227" y="245715"/>
                  <a:pt x="83344" y="281880"/>
                  <a:pt x="83344" y="321469"/>
                </a:cubicBezTo>
                <a:lnTo>
                  <a:pt x="83344" y="333375"/>
                </a:lnTo>
                <a:cubicBezTo>
                  <a:pt x="83344" y="341858"/>
                  <a:pt x="85130" y="349895"/>
                  <a:pt x="88329" y="357188"/>
                </a:cubicBezTo>
                <a:lnTo>
                  <a:pt x="23812" y="357188"/>
                </a:lnTo>
                <a:cubicBezTo>
                  <a:pt x="10641" y="357188"/>
                  <a:pt x="0" y="346546"/>
                  <a:pt x="0" y="333375"/>
                </a:cubicBezTo>
                <a:lnTo>
                  <a:pt x="0" y="309563"/>
                </a:lnTo>
                <a:close/>
                <a:moveTo>
                  <a:pt x="387921" y="357188"/>
                </a:moveTo>
                <a:cubicBezTo>
                  <a:pt x="391120" y="349895"/>
                  <a:pt x="392906" y="341858"/>
                  <a:pt x="392906" y="333375"/>
                </a:cubicBezTo>
                <a:lnTo>
                  <a:pt x="392906" y="321469"/>
                </a:lnTo>
                <a:cubicBezTo>
                  <a:pt x="392906" y="281880"/>
                  <a:pt x="378023" y="245715"/>
                  <a:pt x="353541" y="218331"/>
                </a:cubicBezTo>
                <a:cubicBezTo>
                  <a:pt x="362248" y="215726"/>
                  <a:pt x="371475" y="214313"/>
                  <a:pt x="381000" y="214313"/>
                </a:cubicBezTo>
                <a:cubicBezTo>
                  <a:pt x="433611" y="214313"/>
                  <a:pt x="476250" y="256952"/>
                  <a:pt x="476250" y="309563"/>
                </a:cubicBezTo>
                <a:lnTo>
                  <a:pt x="476250" y="333375"/>
                </a:lnTo>
                <a:cubicBezTo>
                  <a:pt x="476250" y="346546"/>
                  <a:pt x="465609" y="357188"/>
                  <a:pt x="452438" y="357188"/>
                </a:cubicBezTo>
                <a:lnTo>
                  <a:pt x="387921" y="357188"/>
                </a:lnTo>
                <a:close/>
                <a:moveTo>
                  <a:pt x="351234" y="119063"/>
                </a:moveTo>
                <a:cubicBezTo>
                  <a:pt x="351234" y="89492"/>
                  <a:pt x="375242" y="65484"/>
                  <a:pt x="404813" y="65484"/>
                </a:cubicBezTo>
                <a:cubicBezTo>
                  <a:pt x="434383" y="65484"/>
                  <a:pt x="458391" y="89492"/>
                  <a:pt x="458391" y="119062"/>
                </a:cubicBezTo>
                <a:cubicBezTo>
                  <a:pt x="458391" y="148633"/>
                  <a:pt x="434383" y="172641"/>
                  <a:pt x="404813" y="172641"/>
                </a:cubicBezTo>
                <a:cubicBezTo>
                  <a:pt x="375242" y="172641"/>
                  <a:pt x="351234" y="148633"/>
                  <a:pt x="351234" y="119063"/>
                </a:cubicBezTo>
                <a:close/>
                <a:moveTo>
                  <a:pt x="119063" y="321469"/>
                </a:moveTo>
                <a:cubicBezTo>
                  <a:pt x="119063" y="255687"/>
                  <a:pt x="172343" y="202406"/>
                  <a:pt x="238125" y="202406"/>
                </a:cubicBezTo>
                <a:cubicBezTo>
                  <a:pt x="303907" y="202406"/>
                  <a:pt x="357188" y="255687"/>
                  <a:pt x="357188" y="321469"/>
                </a:cubicBezTo>
                <a:lnTo>
                  <a:pt x="357188" y="333375"/>
                </a:lnTo>
                <a:cubicBezTo>
                  <a:pt x="357188" y="346546"/>
                  <a:pt x="346546" y="357188"/>
                  <a:pt x="333375" y="357188"/>
                </a:cubicBezTo>
                <a:lnTo>
                  <a:pt x="142875" y="357188"/>
                </a:lnTo>
                <a:cubicBezTo>
                  <a:pt x="129704" y="357188"/>
                  <a:pt x="119063" y="346546"/>
                  <a:pt x="119063" y="333375"/>
                </a:cubicBezTo>
                <a:lnTo>
                  <a:pt x="119063" y="321469"/>
                </a:lnTo>
                <a:close/>
              </a:path>
            </a:pathLst>
          </a:custGeom>
          <a:solidFill>
            <a:srgbClr val="E06C59"/>
          </a:solidFill>
          <a:ln/>
        </p:spPr>
      </p:sp>
      <p:sp>
        <p:nvSpPr>
          <p:cNvPr id="14" name="Text 12"/>
          <p:cNvSpPr/>
          <p:nvPr/>
        </p:nvSpPr>
        <p:spPr>
          <a:xfrm>
            <a:off x="6307336" y="4305300"/>
            <a:ext cx="2552700" cy="304800"/>
          </a:xfrm>
          <a:prstGeom prst="rect">
            <a:avLst/>
          </a:prstGeom>
          <a:noFill/>
          <a:ln/>
        </p:spPr>
        <p:txBody>
          <a:bodyPr wrap="square" lIns="0" tIns="0" rIns="0" bIns="0" rtlCol="0" anchor="ctr"/>
          <a:lstStyle/>
          <a:p>
            <a:pPr algn="ctr">
              <a:lnSpc>
                <a:spcPct val="130000"/>
              </a:lnSpc>
            </a:pPr>
            <a:r>
              <a:rPr lang="en-US" sz="1600" b="1" dirty="0">
                <a:solidFill>
                  <a:srgbClr val="403833"/>
                </a:solidFill>
                <a:latin typeface="MiSans" pitchFamily="34" charset="0"/>
                <a:ea typeface="MiSans" pitchFamily="34" charset="-122"/>
                <a:cs typeface="MiSans" pitchFamily="34" charset="-120"/>
              </a:rPr>
              <a:t>Ngọn cờ dân tộc dân chủ</a:t>
            </a:r>
            <a:endParaRPr lang="en-US" sz="1600" dirty="0"/>
          </a:p>
        </p:txBody>
      </p:sp>
      <p:sp>
        <p:nvSpPr>
          <p:cNvPr id="15" name="Shape 13"/>
          <p:cNvSpPr/>
          <p:nvPr/>
        </p:nvSpPr>
        <p:spPr>
          <a:xfrm>
            <a:off x="9169400" y="3670300"/>
            <a:ext cx="2768600" cy="1092200"/>
          </a:xfrm>
          <a:custGeom>
            <a:avLst/>
            <a:gdLst/>
            <a:ahLst/>
            <a:cxnLst/>
            <a:rect l="l" t="t" r="r" b="b"/>
            <a:pathLst>
              <a:path w="2768600" h="1092200">
                <a:moveTo>
                  <a:pt x="101596" y="0"/>
                </a:moveTo>
                <a:lnTo>
                  <a:pt x="2667004" y="0"/>
                </a:lnTo>
                <a:cubicBezTo>
                  <a:pt x="2723114" y="0"/>
                  <a:pt x="2768600" y="45486"/>
                  <a:pt x="2768600" y="101596"/>
                </a:cubicBezTo>
                <a:lnTo>
                  <a:pt x="2768600" y="990604"/>
                </a:lnTo>
                <a:cubicBezTo>
                  <a:pt x="2768600" y="1046714"/>
                  <a:pt x="2723114" y="1092200"/>
                  <a:pt x="2667004" y="1092200"/>
                </a:cubicBezTo>
                <a:lnTo>
                  <a:pt x="101596" y="1092200"/>
                </a:lnTo>
                <a:cubicBezTo>
                  <a:pt x="45486" y="1092200"/>
                  <a:pt x="0" y="1046714"/>
                  <a:pt x="0" y="990604"/>
                </a:cubicBezTo>
                <a:lnTo>
                  <a:pt x="0" y="101596"/>
                </a:lnTo>
                <a:cubicBezTo>
                  <a:pt x="0" y="45524"/>
                  <a:pt x="45524" y="0"/>
                  <a:pt x="101596" y="0"/>
                </a:cubicBezTo>
                <a:close/>
              </a:path>
            </a:pathLst>
          </a:custGeom>
          <a:solidFill>
            <a:srgbClr val="A5A8D1">
              <a:alpha val="10196"/>
            </a:srgbClr>
          </a:solidFill>
          <a:ln/>
        </p:spPr>
      </p:sp>
      <p:sp>
        <p:nvSpPr>
          <p:cNvPr id="16" name="Shape 14"/>
          <p:cNvSpPr/>
          <p:nvPr/>
        </p:nvSpPr>
        <p:spPr>
          <a:xfrm>
            <a:off x="10318750" y="3822700"/>
            <a:ext cx="476250" cy="381000"/>
          </a:xfrm>
          <a:custGeom>
            <a:avLst/>
            <a:gdLst/>
            <a:ahLst/>
            <a:cxnLst/>
            <a:rect l="l" t="t" r="r" b="b"/>
            <a:pathLst>
              <a:path w="476250" h="381000">
                <a:moveTo>
                  <a:pt x="309488" y="156642"/>
                </a:moveTo>
                <a:cubicBezTo>
                  <a:pt x="318567" y="154186"/>
                  <a:pt x="328092" y="158502"/>
                  <a:pt x="332184" y="166911"/>
                </a:cubicBezTo>
                <a:lnTo>
                  <a:pt x="346025" y="194890"/>
                </a:lnTo>
                <a:cubicBezTo>
                  <a:pt x="353690" y="195932"/>
                  <a:pt x="361206" y="198016"/>
                  <a:pt x="368275" y="200918"/>
                </a:cubicBezTo>
                <a:lnTo>
                  <a:pt x="394320" y="183579"/>
                </a:lnTo>
                <a:cubicBezTo>
                  <a:pt x="402134" y="178371"/>
                  <a:pt x="412477" y="179412"/>
                  <a:pt x="419100" y="186035"/>
                </a:cubicBezTo>
                <a:lnTo>
                  <a:pt x="433388" y="200323"/>
                </a:lnTo>
                <a:cubicBezTo>
                  <a:pt x="440010" y="206946"/>
                  <a:pt x="441052" y="217363"/>
                  <a:pt x="435843" y="225103"/>
                </a:cubicBezTo>
                <a:lnTo>
                  <a:pt x="418505" y="251073"/>
                </a:lnTo>
                <a:cubicBezTo>
                  <a:pt x="419919" y="254571"/>
                  <a:pt x="421184" y="258217"/>
                  <a:pt x="422225" y="262012"/>
                </a:cubicBezTo>
                <a:cubicBezTo>
                  <a:pt x="423267" y="265807"/>
                  <a:pt x="423937" y="269528"/>
                  <a:pt x="424458" y="273323"/>
                </a:cubicBezTo>
                <a:lnTo>
                  <a:pt x="452512" y="287164"/>
                </a:lnTo>
                <a:cubicBezTo>
                  <a:pt x="460921" y="291331"/>
                  <a:pt x="465237" y="300856"/>
                  <a:pt x="462781" y="309860"/>
                </a:cubicBezTo>
                <a:lnTo>
                  <a:pt x="457572" y="329357"/>
                </a:lnTo>
                <a:cubicBezTo>
                  <a:pt x="455116" y="338361"/>
                  <a:pt x="446708" y="344463"/>
                  <a:pt x="437331" y="343867"/>
                </a:cubicBezTo>
                <a:lnTo>
                  <a:pt x="406078" y="341858"/>
                </a:lnTo>
                <a:cubicBezTo>
                  <a:pt x="401389" y="347886"/>
                  <a:pt x="395957" y="353467"/>
                  <a:pt x="389781" y="358229"/>
                </a:cubicBezTo>
                <a:lnTo>
                  <a:pt x="391790" y="389409"/>
                </a:lnTo>
                <a:cubicBezTo>
                  <a:pt x="392385" y="398785"/>
                  <a:pt x="386283" y="407268"/>
                  <a:pt x="377279" y="409649"/>
                </a:cubicBezTo>
                <a:lnTo>
                  <a:pt x="357783" y="414858"/>
                </a:lnTo>
                <a:cubicBezTo>
                  <a:pt x="348704" y="417314"/>
                  <a:pt x="339254" y="412998"/>
                  <a:pt x="335087" y="404589"/>
                </a:cubicBezTo>
                <a:lnTo>
                  <a:pt x="321246" y="376610"/>
                </a:lnTo>
                <a:cubicBezTo>
                  <a:pt x="313581" y="375568"/>
                  <a:pt x="306065" y="373484"/>
                  <a:pt x="298996" y="370582"/>
                </a:cubicBezTo>
                <a:lnTo>
                  <a:pt x="272951" y="387921"/>
                </a:lnTo>
                <a:cubicBezTo>
                  <a:pt x="265137" y="393129"/>
                  <a:pt x="254794" y="392088"/>
                  <a:pt x="248171" y="385465"/>
                </a:cubicBezTo>
                <a:lnTo>
                  <a:pt x="233883" y="371177"/>
                </a:lnTo>
                <a:cubicBezTo>
                  <a:pt x="227261" y="364554"/>
                  <a:pt x="226219" y="354211"/>
                  <a:pt x="231428" y="346397"/>
                </a:cubicBezTo>
                <a:lnTo>
                  <a:pt x="248766" y="320353"/>
                </a:lnTo>
                <a:cubicBezTo>
                  <a:pt x="247352" y="316855"/>
                  <a:pt x="246087" y="313209"/>
                  <a:pt x="245046" y="309414"/>
                </a:cubicBezTo>
                <a:cubicBezTo>
                  <a:pt x="244004" y="305619"/>
                  <a:pt x="243334" y="301823"/>
                  <a:pt x="242813" y="298103"/>
                </a:cubicBezTo>
                <a:lnTo>
                  <a:pt x="214759" y="284262"/>
                </a:lnTo>
                <a:cubicBezTo>
                  <a:pt x="206350" y="280095"/>
                  <a:pt x="202109" y="270570"/>
                  <a:pt x="204490" y="261565"/>
                </a:cubicBezTo>
                <a:lnTo>
                  <a:pt x="209699" y="242069"/>
                </a:lnTo>
                <a:cubicBezTo>
                  <a:pt x="212154" y="233065"/>
                  <a:pt x="220563" y="226963"/>
                  <a:pt x="229939" y="227558"/>
                </a:cubicBezTo>
                <a:lnTo>
                  <a:pt x="261119" y="229567"/>
                </a:lnTo>
                <a:cubicBezTo>
                  <a:pt x="265807" y="223540"/>
                  <a:pt x="271239" y="217959"/>
                  <a:pt x="277416" y="213196"/>
                </a:cubicBezTo>
                <a:lnTo>
                  <a:pt x="275406" y="182091"/>
                </a:lnTo>
                <a:cubicBezTo>
                  <a:pt x="274811" y="172715"/>
                  <a:pt x="280913" y="164232"/>
                  <a:pt x="289917" y="161851"/>
                </a:cubicBezTo>
                <a:lnTo>
                  <a:pt x="309414" y="156642"/>
                </a:lnTo>
                <a:close/>
                <a:moveTo>
                  <a:pt x="333673" y="253008"/>
                </a:moveTo>
                <a:cubicBezTo>
                  <a:pt x="315602" y="253028"/>
                  <a:pt x="300947" y="267716"/>
                  <a:pt x="300968" y="285787"/>
                </a:cubicBezTo>
                <a:cubicBezTo>
                  <a:pt x="300988" y="303858"/>
                  <a:pt x="315676" y="318513"/>
                  <a:pt x="333747" y="318492"/>
                </a:cubicBezTo>
                <a:cubicBezTo>
                  <a:pt x="351818" y="318472"/>
                  <a:pt x="366473" y="303784"/>
                  <a:pt x="366452" y="285713"/>
                </a:cubicBezTo>
                <a:cubicBezTo>
                  <a:pt x="366432" y="267642"/>
                  <a:pt x="351744" y="252987"/>
                  <a:pt x="333673" y="253008"/>
                </a:cubicBezTo>
                <a:close/>
                <a:moveTo>
                  <a:pt x="167357" y="-33858"/>
                </a:moveTo>
                <a:lnTo>
                  <a:pt x="186854" y="-28649"/>
                </a:lnTo>
                <a:cubicBezTo>
                  <a:pt x="195858" y="-26194"/>
                  <a:pt x="201960" y="-17711"/>
                  <a:pt x="201364" y="-8409"/>
                </a:cubicBezTo>
                <a:lnTo>
                  <a:pt x="199355" y="22696"/>
                </a:lnTo>
                <a:cubicBezTo>
                  <a:pt x="205532" y="27459"/>
                  <a:pt x="210964" y="32965"/>
                  <a:pt x="215652" y="39067"/>
                </a:cubicBezTo>
                <a:lnTo>
                  <a:pt x="246906" y="37058"/>
                </a:lnTo>
                <a:cubicBezTo>
                  <a:pt x="256208" y="36463"/>
                  <a:pt x="264691" y="42565"/>
                  <a:pt x="267146" y="51569"/>
                </a:cubicBezTo>
                <a:lnTo>
                  <a:pt x="272355" y="71065"/>
                </a:lnTo>
                <a:cubicBezTo>
                  <a:pt x="274737" y="80070"/>
                  <a:pt x="270495" y="89595"/>
                  <a:pt x="262086" y="93762"/>
                </a:cubicBezTo>
                <a:lnTo>
                  <a:pt x="234032" y="107603"/>
                </a:lnTo>
                <a:cubicBezTo>
                  <a:pt x="233511" y="111398"/>
                  <a:pt x="232767" y="115193"/>
                  <a:pt x="231800" y="118914"/>
                </a:cubicBezTo>
                <a:cubicBezTo>
                  <a:pt x="230832" y="122634"/>
                  <a:pt x="229493" y="126355"/>
                  <a:pt x="228079" y="129853"/>
                </a:cubicBezTo>
                <a:lnTo>
                  <a:pt x="245418" y="155897"/>
                </a:lnTo>
                <a:cubicBezTo>
                  <a:pt x="250627" y="163711"/>
                  <a:pt x="249585" y="174054"/>
                  <a:pt x="242962" y="180677"/>
                </a:cubicBezTo>
                <a:lnTo>
                  <a:pt x="228674" y="194965"/>
                </a:lnTo>
                <a:cubicBezTo>
                  <a:pt x="222052" y="201588"/>
                  <a:pt x="211708" y="202629"/>
                  <a:pt x="203895" y="197421"/>
                </a:cubicBezTo>
                <a:lnTo>
                  <a:pt x="177850" y="180082"/>
                </a:lnTo>
                <a:cubicBezTo>
                  <a:pt x="170780" y="182984"/>
                  <a:pt x="163264" y="185068"/>
                  <a:pt x="155600" y="186110"/>
                </a:cubicBezTo>
                <a:lnTo>
                  <a:pt x="141759" y="214089"/>
                </a:lnTo>
                <a:cubicBezTo>
                  <a:pt x="137592" y="222498"/>
                  <a:pt x="128067" y="226740"/>
                  <a:pt x="119063" y="224358"/>
                </a:cubicBezTo>
                <a:lnTo>
                  <a:pt x="99566" y="219149"/>
                </a:lnTo>
                <a:cubicBezTo>
                  <a:pt x="90488" y="216694"/>
                  <a:pt x="84460" y="208211"/>
                  <a:pt x="85055" y="198909"/>
                </a:cubicBezTo>
                <a:lnTo>
                  <a:pt x="87064" y="167729"/>
                </a:lnTo>
                <a:cubicBezTo>
                  <a:pt x="80888" y="162967"/>
                  <a:pt x="75456" y="157460"/>
                  <a:pt x="70768" y="151358"/>
                </a:cubicBezTo>
                <a:lnTo>
                  <a:pt x="39514" y="153367"/>
                </a:lnTo>
                <a:cubicBezTo>
                  <a:pt x="30212" y="153963"/>
                  <a:pt x="21729" y="147861"/>
                  <a:pt x="19273" y="138857"/>
                </a:cubicBezTo>
                <a:lnTo>
                  <a:pt x="14064" y="119360"/>
                </a:lnTo>
                <a:cubicBezTo>
                  <a:pt x="11683" y="110356"/>
                  <a:pt x="15925" y="100831"/>
                  <a:pt x="24333" y="96664"/>
                </a:cubicBezTo>
                <a:lnTo>
                  <a:pt x="52388" y="82823"/>
                </a:lnTo>
                <a:cubicBezTo>
                  <a:pt x="52908" y="79028"/>
                  <a:pt x="53653" y="75307"/>
                  <a:pt x="54620" y="71512"/>
                </a:cubicBezTo>
                <a:cubicBezTo>
                  <a:pt x="55662" y="67717"/>
                  <a:pt x="56852" y="64071"/>
                  <a:pt x="58341" y="60573"/>
                </a:cubicBezTo>
                <a:lnTo>
                  <a:pt x="41002" y="34603"/>
                </a:lnTo>
                <a:cubicBezTo>
                  <a:pt x="35793" y="26789"/>
                  <a:pt x="36835" y="16446"/>
                  <a:pt x="43458" y="9823"/>
                </a:cubicBezTo>
                <a:lnTo>
                  <a:pt x="57745" y="-4465"/>
                </a:lnTo>
                <a:cubicBezTo>
                  <a:pt x="64368" y="-11088"/>
                  <a:pt x="74712" y="-12129"/>
                  <a:pt x="82525" y="-6921"/>
                </a:cubicBezTo>
                <a:lnTo>
                  <a:pt x="108570" y="10418"/>
                </a:lnTo>
                <a:cubicBezTo>
                  <a:pt x="115639" y="7516"/>
                  <a:pt x="123155" y="5432"/>
                  <a:pt x="130820" y="4390"/>
                </a:cubicBezTo>
                <a:lnTo>
                  <a:pt x="144661" y="-23589"/>
                </a:lnTo>
                <a:cubicBezTo>
                  <a:pt x="148828" y="-31998"/>
                  <a:pt x="158279" y="-36240"/>
                  <a:pt x="167357" y="-33858"/>
                </a:cubicBezTo>
                <a:close/>
                <a:moveTo>
                  <a:pt x="143173" y="62508"/>
                </a:moveTo>
                <a:cubicBezTo>
                  <a:pt x="125102" y="62508"/>
                  <a:pt x="110430" y="77179"/>
                  <a:pt x="110430" y="95250"/>
                </a:cubicBezTo>
                <a:cubicBezTo>
                  <a:pt x="110430" y="113321"/>
                  <a:pt x="125102" y="127992"/>
                  <a:pt x="143173" y="127992"/>
                </a:cubicBezTo>
                <a:cubicBezTo>
                  <a:pt x="161244" y="127992"/>
                  <a:pt x="175915" y="113321"/>
                  <a:pt x="175915" y="95250"/>
                </a:cubicBezTo>
                <a:cubicBezTo>
                  <a:pt x="175915" y="77179"/>
                  <a:pt x="161244" y="62508"/>
                  <a:pt x="143173" y="62508"/>
                </a:cubicBezTo>
                <a:close/>
              </a:path>
            </a:pathLst>
          </a:custGeom>
          <a:solidFill>
            <a:srgbClr val="A5A8D1"/>
          </a:solidFill>
          <a:ln/>
        </p:spPr>
      </p:sp>
      <p:sp>
        <p:nvSpPr>
          <p:cNvPr id="17" name="Text 15"/>
          <p:cNvSpPr/>
          <p:nvPr/>
        </p:nvSpPr>
        <p:spPr>
          <a:xfrm>
            <a:off x="9380736" y="4305300"/>
            <a:ext cx="2349500" cy="304800"/>
          </a:xfrm>
          <a:prstGeom prst="rect">
            <a:avLst/>
          </a:prstGeom>
          <a:noFill/>
          <a:ln/>
        </p:spPr>
        <p:txBody>
          <a:bodyPr wrap="square" lIns="0" tIns="0" rIns="0" bIns="0" rtlCol="0" anchor="ctr"/>
          <a:lstStyle/>
          <a:p>
            <a:pPr algn="ctr">
              <a:lnSpc>
                <a:spcPct val="130000"/>
              </a:lnSpc>
            </a:pPr>
            <a:r>
              <a:rPr lang="en-US" sz="1600" b="1" dirty="0">
                <a:solidFill>
                  <a:srgbClr val="403833"/>
                </a:solidFill>
                <a:latin typeface="MiSans" pitchFamily="34" charset="0"/>
                <a:ea typeface="MiSans" pitchFamily="34" charset="-122"/>
                <a:cs typeface="MiSans" pitchFamily="34" charset="-120"/>
              </a:rPr>
              <a:t>Phương pháp linh hoạt</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02</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33400"/>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Đánh giá tình hình miền Nam</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254000" y="2044700"/>
            <a:ext cx="5727700" cy="914400"/>
          </a:xfrm>
          <a:prstGeom prst="rect">
            <a:avLst/>
          </a:prstGeom>
          <a:noFill/>
          <a:ln/>
        </p:spPr>
        <p:txBody>
          <a:bodyPr wrap="square" lIns="0" tIns="0" rIns="0" bIns="0" rtlCol="0" anchor="ctr"/>
          <a:lstStyle/>
          <a:p>
            <a:pPr>
              <a:lnSpc>
                <a:spcPct val="100000"/>
              </a:lnSpc>
            </a:pPr>
            <a:r>
              <a:rPr lang="en-US" sz="3000" b="1" dirty="0">
                <a:solidFill>
                  <a:srgbClr val="C65B49"/>
                </a:solidFill>
                <a:latin typeface="Noto Sans SC" pitchFamily="34" charset="0"/>
                <a:ea typeface="Noto Sans SC" pitchFamily="34" charset="-122"/>
                <a:cs typeface="Noto Sans SC" pitchFamily="34" charset="-120"/>
              </a:rPr>
              <a:t>Hiệp định Paris chưa mang lại hòa bình</a:t>
            </a:r>
            <a:endParaRPr lang="en-US" sz="1600" dirty="0"/>
          </a:p>
        </p:txBody>
      </p:sp>
      <p:sp>
        <p:nvSpPr>
          <p:cNvPr id="5" name="Text 3"/>
          <p:cNvSpPr/>
          <p:nvPr/>
        </p:nvSpPr>
        <p:spPr>
          <a:xfrm>
            <a:off x="254000" y="3162300"/>
            <a:ext cx="5638800" cy="1651000"/>
          </a:xfrm>
          <a:prstGeom prst="rect">
            <a:avLst/>
          </a:prstGeom>
          <a:noFill/>
          <a:ln/>
        </p:spPr>
        <p:txBody>
          <a:bodyPr wrap="square" lIns="0" tIns="0" rIns="0" bIns="0" rtlCol="0" anchor="ctr"/>
          <a:lstStyle/>
          <a:p>
            <a:pPr>
              <a:lnSpc>
                <a:spcPct val="140000"/>
              </a:lnSpc>
            </a:pPr>
            <a:r>
              <a:rPr lang="en-US" sz="1600" dirty="0">
                <a:solidFill>
                  <a:srgbClr val="403833"/>
                </a:solidFill>
                <a:latin typeface="MiSans" pitchFamily="34" charset="0"/>
                <a:ea typeface="MiSans" pitchFamily="34" charset="-122"/>
                <a:cs typeface="MiSans" pitchFamily="34" charset="-120"/>
              </a:rPr>
              <a:t>Hội nghị nhận định: Mỹ rút quân nhưng chưa lập lại hòa bình thực sự. Chính quyền Sài Gòn tiếp tục được Mỹ hậu thuẫn, trở thành </a:t>
            </a:r>
            <a:pPr>
              <a:lnSpc>
                <a:spcPct val="140000"/>
              </a:lnSpc>
            </a:pPr>
            <a:r>
              <a:rPr lang="en-US" sz="1600" dirty="0">
                <a:solidFill>
                  <a:srgbClr val="403833"/>
                </a:solidFill>
                <a:highlight>
                  <a:srgbClr val="E06C59">
                    <a:alpha val="30000"/>
                  </a:srgbClr>
                </a:highlight>
                <a:latin typeface="MiSans" pitchFamily="34" charset="0"/>
                <a:ea typeface="MiSans" pitchFamily="34" charset="-122"/>
                <a:cs typeface="MiSans" pitchFamily="34" charset="-120"/>
              </a:rPr>
              <a:t>công cụ thực dân mới </a:t>
            </a:r>
            <a:pPr>
              <a:lnSpc>
                <a:spcPct val="140000"/>
              </a:lnSpc>
            </a:pPr>
            <a:r>
              <a:rPr lang="en-US" sz="1600" dirty="0">
                <a:solidFill>
                  <a:srgbClr val="403833"/>
                </a:solidFill>
                <a:latin typeface="MiSans" pitchFamily="34" charset="0"/>
                <a:ea typeface="MiSans" pitchFamily="34" charset="-122"/>
                <a:cs typeface="MiSans" pitchFamily="34" charset="-120"/>
              </a:rPr>
              <a:t>, âm mưu chia cắt lâu dài đất nước. Điều này đặt cách mạng miền Nam trước yêu cầu phải tiếp tục đấu tranh quyết liệt.</a:t>
            </a:r>
            <a:endParaRPr lang="en-US" sz="1600" dirty="0"/>
          </a:p>
        </p:txBody>
      </p:sp>
      <p:pic>
        <p:nvPicPr>
          <p:cNvPr id="6" name="Image 0" descr="https://kimi-web-img.moonshot.cn/img/blog.chapkadirect.es/a347250e910c76eaa6c8b20fae91571653faec80.jpeg">    </p:cNvPr>
          <p:cNvPicPr>
            <a:picLocks noChangeAspect="1"/>
          </p:cNvPicPr>
          <p:nvPr/>
        </p:nvPicPr>
        <p:blipFill>
          <a:blip r:embed="rId1"/>
          <a:srcRect l="2102" r="2102" t="0" b="0"/>
          <a:stretch/>
        </p:blipFill>
        <p:spPr>
          <a:xfrm>
            <a:off x="6096000" y="1397000"/>
            <a:ext cx="5842000" cy="4064000"/>
          </a:xfrm>
          <a:prstGeom prst="roundRect">
            <a:avLst>
              <a:gd name="adj" fmla="val 2500"/>
            </a:avLst>
          </a:prstGeom>
        </p:spPr>
      </p:pic>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158750" y="1460500"/>
            <a:ext cx="11874500" cy="457200"/>
          </a:xfrm>
          <a:prstGeom prst="rect">
            <a:avLst/>
          </a:prstGeom>
          <a:noFill/>
          <a:ln/>
        </p:spPr>
        <p:txBody>
          <a:bodyPr wrap="square" lIns="0" tIns="0" rIns="0" bIns="0" rtlCol="0" anchor="ctr"/>
          <a:lstStyle/>
          <a:p>
            <a:pPr algn="ctr">
              <a:lnSpc>
                <a:spcPct val="100000"/>
              </a:lnSpc>
            </a:pPr>
            <a:r>
              <a:rPr lang="en-US" sz="3000" b="1" dirty="0">
                <a:solidFill>
                  <a:srgbClr val="C65B49"/>
                </a:solidFill>
                <a:latin typeface="Noto Sans SC" pitchFamily="34" charset="0"/>
                <a:ea typeface="Noto Sans SC" pitchFamily="34" charset="-122"/>
                <a:cs typeface="Noto Sans SC" pitchFamily="34" charset="-120"/>
              </a:rPr>
              <a:t>Thế và lực cách mạng vượt trội</a:t>
            </a:r>
            <a:endParaRPr lang="en-US" sz="1600" dirty="0"/>
          </a:p>
        </p:txBody>
      </p:sp>
      <p:pic>
        <p:nvPicPr>
          <p:cNvPr id="5" name="Image 0" descr="https://kimi-web-img.moonshot.cn/img/c8.alamy.com/76edb28e2b194482aadb747361aafba99c0b1b64.jpg">    </p:cNvPr>
          <p:cNvPicPr>
            <a:picLocks noChangeAspect="1"/>
          </p:cNvPicPr>
          <p:nvPr/>
        </p:nvPicPr>
        <p:blipFill>
          <a:blip r:embed="rId1"/>
          <a:srcRect l="6530" r="6530" t="0" b="0"/>
          <a:stretch/>
        </p:blipFill>
        <p:spPr>
          <a:xfrm>
            <a:off x="254000" y="2222500"/>
            <a:ext cx="3797300" cy="3175000"/>
          </a:xfrm>
          <a:prstGeom prst="roundRect">
            <a:avLst>
              <a:gd name="adj" fmla="val 3200"/>
            </a:avLst>
          </a:prstGeom>
        </p:spPr>
      </p:pic>
      <p:sp>
        <p:nvSpPr>
          <p:cNvPr id="6" name="Shape 3"/>
          <p:cNvSpPr/>
          <p:nvPr/>
        </p:nvSpPr>
        <p:spPr>
          <a:xfrm>
            <a:off x="4351734" y="2743200"/>
            <a:ext cx="7581900" cy="609600"/>
          </a:xfrm>
          <a:custGeom>
            <a:avLst/>
            <a:gdLst/>
            <a:ahLst/>
            <a:cxnLst/>
            <a:rect l="l" t="t" r="r" b="b"/>
            <a:pathLst>
              <a:path w="7581900" h="609600">
                <a:moveTo>
                  <a:pt x="101602" y="0"/>
                </a:moveTo>
                <a:lnTo>
                  <a:pt x="7480298" y="0"/>
                </a:lnTo>
                <a:cubicBezTo>
                  <a:pt x="7536411" y="0"/>
                  <a:pt x="7581900" y="45489"/>
                  <a:pt x="7581900" y="101602"/>
                </a:cubicBezTo>
                <a:lnTo>
                  <a:pt x="7581900" y="507998"/>
                </a:lnTo>
                <a:cubicBezTo>
                  <a:pt x="7581900" y="564111"/>
                  <a:pt x="7536411" y="609600"/>
                  <a:pt x="7480298" y="609600"/>
                </a:cubicBezTo>
                <a:lnTo>
                  <a:pt x="101602" y="609600"/>
                </a:lnTo>
                <a:cubicBezTo>
                  <a:pt x="45489" y="609600"/>
                  <a:pt x="0" y="564111"/>
                  <a:pt x="0" y="507998"/>
                </a:cubicBezTo>
                <a:lnTo>
                  <a:pt x="0" y="101602"/>
                </a:lnTo>
                <a:cubicBezTo>
                  <a:pt x="0" y="45526"/>
                  <a:pt x="45526" y="0"/>
                  <a:pt x="101602" y="0"/>
                </a:cubicBezTo>
                <a:close/>
              </a:path>
            </a:pathLst>
          </a:custGeom>
          <a:solidFill>
            <a:srgbClr val="C65B49">
              <a:alpha val="10196"/>
            </a:srgbClr>
          </a:solidFill>
          <a:ln/>
        </p:spPr>
      </p:sp>
      <p:sp>
        <p:nvSpPr>
          <p:cNvPr id="7" name="Shape 4"/>
          <p:cNvSpPr/>
          <p:nvPr/>
        </p:nvSpPr>
        <p:spPr>
          <a:xfrm>
            <a:off x="4542234" y="2895600"/>
            <a:ext cx="304800" cy="304800"/>
          </a:xfrm>
          <a:custGeom>
            <a:avLst/>
            <a:gdLst/>
            <a:ahLst/>
            <a:cxnLst/>
            <a:rect l="l" t="t" r="r" b="b"/>
            <a:pathLst>
              <a:path w="304800" h="304800">
                <a:moveTo>
                  <a:pt x="152698" y="0"/>
                </a:moveTo>
                <a:cubicBezTo>
                  <a:pt x="161449" y="0"/>
                  <a:pt x="169485" y="4822"/>
                  <a:pt x="173653" y="12502"/>
                </a:cubicBezTo>
                <a:lnTo>
                  <a:pt x="302240" y="250627"/>
                </a:lnTo>
                <a:cubicBezTo>
                  <a:pt x="306229" y="258008"/>
                  <a:pt x="306050" y="266938"/>
                  <a:pt x="301764" y="274141"/>
                </a:cubicBezTo>
                <a:cubicBezTo>
                  <a:pt x="297478" y="281345"/>
                  <a:pt x="289679" y="285750"/>
                  <a:pt x="281345" y="285750"/>
                </a:cubicBezTo>
                <a:lnTo>
                  <a:pt x="24170" y="285750"/>
                </a:lnTo>
                <a:cubicBezTo>
                  <a:pt x="15776" y="285750"/>
                  <a:pt x="8037" y="281345"/>
                  <a:pt x="3750" y="274141"/>
                </a:cubicBezTo>
                <a:cubicBezTo>
                  <a:pt x="-536" y="266938"/>
                  <a:pt x="-714" y="258008"/>
                  <a:pt x="3274" y="250627"/>
                </a:cubicBezTo>
                <a:lnTo>
                  <a:pt x="131862" y="12502"/>
                </a:lnTo>
                <a:lnTo>
                  <a:pt x="133588" y="9763"/>
                </a:lnTo>
                <a:cubicBezTo>
                  <a:pt x="137934" y="3691"/>
                  <a:pt x="145018" y="0"/>
                  <a:pt x="152698" y="0"/>
                </a:cubicBezTo>
                <a:close/>
                <a:moveTo>
                  <a:pt x="101441" y="148769"/>
                </a:moveTo>
                <a:lnTo>
                  <a:pt x="117396" y="164723"/>
                </a:lnTo>
                <a:cubicBezTo>
                  <a:pt x="121087" y="168414"/>
                  <a:pt x="127159" y="168414"/>
                  <a:pt x="130850" y="164723"/>
                </a:cubicBezTo>
                <a:lnTo>
                  <a:pt x="156627" y="138946"/>
                </a:lnTo>
                <a:cubicBezTo>
                  <a:pt x="160199" y="135374"/>
                  <a:pt x="165021" y="133350"/>
                  <a:pt x="170081" y="133350"/>
                </a:cubicBezTo>
                <a:lnTo>
                  <a:pt x="195560" y="133350"/>
                </a:lnTo>
                <a:lnTo>
                  <a:pt x="152638" y="53876"/>
                </a:lnTo>
                <a:lnTo>
                  <a:pt x="101382" y="148769"/>
                </a:lnTo>
                <a:close/>
              </a:path>
            </a:pathLst>
          </a:custGeom>
          <a:solidFill>
            <a:srgbClr val="C65B49"/>
          </a:solidFill>
          <a:ln/>
        </p:spPr>
      </p:sp>
      <p:sp>
        <p:nvSpPr>
          <p:cNvPr id="8" name="Text 5"/>
          <p:cNvSpPr/>
          <p:nvPr/>
        </p:nvSpPr>
        <p:spPr>
          <a:xfrm>
            <a:off x="5088334" y="2921000"/>
            <a:ext cx="4267200" cy="254000"/>
          </a:xfrm>
          <a:prstGeom prst="rect">
            <a:avLst/>
          </a:prstGeom>
          <a:noFill/>
          <a:ln/>
        </p:spPr>
        <p:txBody>
          <a:bodyPr wrap="square" lIns="0" tIns="0" rIns="0" bIns="0" rtlCol="0" anchor="ctr"/>
          <a:lstStyle/>
          <a:p>
            <a:pPr>
              <a:lnSpc>
                <a:spcPct val="120000"/>
              </a:lnSpc>
            </a:pPr>
            <a:r>
              <a:rPr lang="en-US" sz="1400" dirty="0">
                <a:solidFill>
                  <a:srgbClr val="403833"/>
                </a:solidFill>
                <a:latin typeface="MiSans" pitchFamily="34" charset="0"/>
                <a:ea typeface="MiSans" pitchFamily="34" charset="-122"/>
                <a:cs typeface="MiSans" pitchFamily="34" charset="-120"/>
              </a:rPr>
              <a:t>Lực lượng vũ trang đứng vững tại các </a:t>
            </a:r>
            <a:pPr>
              <a:lnSpc>
                <a:spcPct val="120000"/>
              </a:lnSpc>
            </a:pPr>
            <a:r>
              <a:rPr lang="en-US" sz="1400" b="1" dirty="0">
                <a:solidFill>
                  <a:srgbClr val="403833"/>
                </a:solidFill>
                <a:latin typeface="MiSans" pitchFamily="34" charset="0"/>
                <a:ea typeface="MiSans" pitchFamily="34" charset="-122"/>
                <a:cs typeface="MiSans" pitchFamily="34" charset="-120"/>
              </a:rPr>
              <a:t>địa bàn chiến lược</a:t>
            </a:r>
            <a:pPr>
              <a:lnSpc>
                <a:spcPct val="120000"/>
              </a:lnSpc>
            </a:pPr>
            <a:r>
              <a:rPr lang="en-US" sz="1400" dirty="0">
                <a:solidFill>
                  <a:srgbClr val="403833"/>
                </a:solidFill>
                <a:latin typeface="MiSans" pitchFamily="34" charset="0"/>
                <a:ea typeface="MiSans" pitchFamily="34" charset="-122"/>
                <a:cs typeface="MiSans" pitchFamily="34" charset="-120"/>
              </a:rPr>
              <a:t>.</a:t>
            </a:r>
            <a:endParaRPr lang="en-US" sz="1600" dirty="0"/>
          </a:p>
        </p:txBody>
      </p:sp>
      <p:sp>
        <p:nvSpPr>
          <p:cNvPr id="9" name="Shape 6"/>
          <p:cNvSpPr/>
          <p:nvPr/>
        </p:nvSpPr>
        <p:spPr>
          <a:xfrm>
            <a:off x="4351734" y="3505200"/>
            <a:ext cx="7581900" cy="609600"/>
          </a:xfrm>
          <a:custGeom>
            <a:avLst/>
            <a:gdLst/>
            <a:ahLst/>
            <a:cxnLst/>
            <a:rect l="l" t="t" r="r" b="b"/>
            <a:pathLst>
              <a:path w="7581900" h="609600">
                <a:moveTo>
                  <a:pt x="101602" y="0"/>
                </a:moveTo>
                <a:lnTo>
                  <a:pt x="7480298" y="0"/>
                </a:lnTo>
                <a:cubicBezTo>
                  <a:pt x="7536411" y="0"/>
                  <a:pt x="7581900" y="45489"/>
                  <a:pt x="7581900" y="101602"/>
                </a:cubicBezTo>
                <a:lnTo>
                  <a:pt x="7581900" y="507998"/>
                </a:lnTo>
                <a:cubicBezTo>
                  <a:pt x="7581900" y="564111"/>
                  <a:pt x="7536411" y="609600"/>
                  <a:pt x="7480298" y="609600"/>
                </a:cubicBezTo>
                <a:lnTo>
                  <a:pt x="101602" y="609600"/>
                </a:lnTo>
                <a:cubicBezTo>
                  <a:pt x="45489" y="609600"/>
                  <a:pt x="0" y="564111"/>
                  <a:pt x="0" y="507998"/>
                </a:cubicBezTo>
                <a:lnTo>
                  <a:pt x="0" y="101602"/>
                </a:lnTo>
                <a:cubicBezTo>
                  <a:pt x="0" y="45526"/>
                  <a:pt x="45526" y="0"/>
                  <a:pt x="101602" y="0"/>
                </a:cubicBezTo>
                <a:close/>
              </a:path>
            </a:pathLst>
          </a:custGeom>
          <a:solidFill>
            <a:srgbClr val="E9792E">
              <a:alpha val="10196"/>
            </a:srgbClr>
          </a:solidFill>
          <a:ln/>
        </p:spPr>
      </p:sp>
      <p:sp>
        <p:nvSpPr>
          <p:cNvPr id="10" name="Shape 7"/>
          <p:cNvSpPr/>
          <p:nvPr/>
        </p:nvSpPr>
        <p:spPr>
          <a:xfrm>
            <a:off x="4542234" y="3657600"/>
            <a:ext cx="304800" cy="304800"/>
          </a:xfrm>
          <a:custGeom>
            <a:avLst/>
            <a:gdLst/>
            <a:ahLst/>
            <a:cxnLst/>
            <a:rect l="l" t="t" r="r" b="b"/>
            <a:pathLst>
              <a:path w="304800" h="304800">
                <a:moveTo>
                  <a:pt x="142101" y="3036"/>
                </a:moveTo>
                <a:cubicBezTo>
                  <a:pt x="148352" y="-1012"/>
                  <a:pt x="156448" y="-1012"/>
                  <a:pt x="162699" y="3036"/>
                </a:cubicBezTo>
                <a:lnTo>
                  <a:pt x="296049" y="88761"/>
                </a:lnTo>
                <a:cubicBezTo>
                  <a:pt x="303133" y="93345"/>
                  <a:pt x="306407" y="102037"/>
                  <a:pt x="304026" y="110133"/>
                </a:cubicBezTo>
                <a:cubicBezTo>
                  <a:pt x="301645" y="118229"/>
                  <a:pt x="294203" y="123825"/>
                  <a:pt x="285750" y="123825"/>
                </a:cubicBezTo>
                <a:lnTo>
                  <a:pt x="266700" y="123825"/>
                </a:lnTo>
                <a:lnTo>
                  <a:pt x="266700" y="247650"/>
                </a:lnTo>
                <a:lnTo>
                  <a:pt x="297180" y="270510"/>
                </a:lnTo>
                <a:cubicBezTo>
                  <a:pt x="302002" y="274082"/>
                  <a:pt x="304800" y="279737"/>
                  <a:pt x="304800" y="285750"/>
                </a:cubicBezTo>
                <a:cubicBezTo>
                  <a:pt x="304800" y="296287"/>
                  <a:pt x="296287" y="304800"/>
                  <a:pt x="285750" y="304800"/>
                </a:cubicBezTo>
                <a:lnTo>
                  <a:pt x="19050" y="304800"/>
                </a:lnTo>
                <a:cubicBezTo>
                  <a:pt x="8513" y="304800"/>
                  <a:pt x="0" y="296287"/>
                  <a:pt x="0" y="285750"/>
                </a:cubicBezTo>
                <a:cubicBezTo>
                  <a:pt x="0" y="279737"/>
                  <a:pt x="2798" y="274082"/>
                  <a:pt x="7620" y="270510"/>
                </a:cubicBezTo>
                <a:lnTo>
                  <a:pt x="38100" y="247650"/>
                </a:lnTo>
                <a:lnTo>
                  <a:pt x="38100" y="247650"/>
                </a:lnTo>
                <a:lnTo>
                  <a:pt x="38100" y="123825"/>
                </a:lnTo>
                <a:lnTo>
                  <a:pt x="19050" y="123825"/>
                </a:lnTo>
                <a:cubicBezTo>
                  <a:pt x="10597" y="123825"/>
                  <a:pt x="3155" y="118229"/>
                  <a:pt x="774" y="110133"/>
                </a:cubicBezTo>
                <a:cubicBezTo>
                  <a:pt x="-1607" y="102037"/>
                  <a:pt x="1667" y="93285"/>
                  <a:pt x="8751" y="88761"/>
                </a:cubicBezTo>
                <a:lnTo>
                  <a:pt x="142101" y="3036"/>
                </a:lnTo>
                <a:close/>
                <a:moveTo>
                  <a:pt x="200025" y="123825"/>
                </a:moveTo>
                <a:lnTo>
                  <a:pt x="200025" y="247650"/>
                </a:lnTo>
                <a:lnTo>
                  <a:pt x="238125" y="247650"/>
                </a:lnTo>
                <a:lnTo>
                  <a:pt x="238125" y="123825"/>
                </a:lnTo>
                <a:lnTo>
                  <a:pt x="200025" y="123825"/>
                </a:lnTo>
                <a:close/>
                <a:moveTo>
                  <a:pt x="133350" y="247650"/>
                </a:moveTo>
                <a:lnTo>
                  <a:pt x="171450" y="247650"/>
                </a:lnTo>
                <a:lnTo>
                  <a:pt x="171450" y="123825"/>
                </a:lnTo>
                <a:lnTo>
                  <a:pt x="133350" y="123825"/>
                </a:lnTo>
                <a:lnTo>
                  <a:pt x="133350" y="247650"/>
                </a:lnTo>
                <a:close/>
                <a:moveTo>
                  <a:pt x="66675" y="123825"/>
                </a:moveTo>
                <a:lnTo>
                  <a:pt x="66675" y="247650"/>
                </a:lnTo>
                <a:lnTo>
                  <a:pt x="104775" y="247650"/>
                </a:lnTo>
                <a:lnTo>
                  <a:pt x="104775" y="123825"/>
                </a:lnTo>
                <a:lnTo>
                  <a:pt x="66675" y="123825"/>
                </a:lnTo>
                <a:close/>
              </a:path>
            </a:pathLst>
          </a:custGeom>
          <a:solidFill>
            <a:srgbClr val="E9792E"/>
          </a:solidFill>
          <a:ln/>
        </p:spPr>
      </p:sp>
      <p:sp>
        <p:nvSpPr>
          <p:cNvPr id="11" name="Text 8"/>
          <p:cNvSpPr/>
          <p:nvPr/>
        </p:nvSpPr>
        <p:spPr>
          <a:xfrm>
            <a:off x="5088334" y="3683000"/>
            <a:ext cx="4953000" cy="254000"/>
          </a:xfrm>
          <a:prstGeom prst="rect">
            <a:avLst/>
          </a:prstGeom>
          <a:noFill/>
          <a:ln/>
        </p:spPr>
        <p:txBody>
          <a:bodyPr wrap="square" lIns="0" tIns="0" rIns="0" bIns="0" rtlCol="0" anchor="ctr"/>
          <a:lstStyle/>
          <a:p>
            <a:pPr>
              <a:lnSpc>
                <a:spcPct val="120000"/>
              </a:lnSpc>
            </a:pPr>
            <a:r>
              <a:rPr lang="en-US" sz="1400" dirty="0">
                <a:solidFill>
                  <a:srgbClr val="403833"/>
                </a:solidFill>
                <a:latin typeface="MiSans" pitchFamily="34" charset="0"/>
                <a:ea typeface="MiSans" pitchFamily="34" charset="-122"/>
                <a:cs typeface="MiSans" pitchFamily="34" charset="-120"/>
              </a:rPr>
              <a:t>Chính phủ Cách mạng lâm thời có </a:t>
            </a:r>
            <a:pPr>
              <a:lnSpc>
                <a:spcPct val="120000"/>
              </a:lnSpc>
            </a:pPr>
            <a:r>
              <a:rPr lang="en-US" sz="1400" b="1" dirty="0">
                <a:solidFill>
                  <a:srgbClr val="403833"/>
                </a:solidFill>
                <a:latin typeface="MiSans" pitchFamily="34" charset="0"/>
                <a:ea typeface="MiSans" pitchFamily="34" charset="-122"/>
                <a:cs typeface="MiSans" pitchFamily="34" charset="-120"/>
              </a:rPr>
              <a:t>uy tín lớn</a:t>
            </a:r>
            <a:pPr>
              <a:lnSpc>
                <a:spcPct val="120000"/>
              </a:lnSpc>
            </a:pPr>
            <a:r>
              <a:rPr lang="en-US" sz="1400" dirty="0">
                <a:solidFill>
                  <a:srgbClr val="403833"/>
                </a:solidFill>
                <a:latin typeface="MiSans" pitchFamily="34" charset="0"/>
                <a:ea typeface="MiSans" pitchFamily="34" charset="-122"/>
                <a:cs typeface="MiSans" pitchFamily="34" charset="-120"/>
              </a:rPr>
              <a:t> trong nước và quốc tế.</a:t>
            </a:r>
            <a:endParaRPr lang="en-US" sz="1600" dirty="0"/>
          </a:p>
        </p:txBody>
      </p:sp>
      <p:sp>
        <p:nvSpPr>
          <p:cNvPr id="12" name="Shape 9"/>
          <p:cNvSpPr/>
          <p:nvPr/>
        </p:nvSpPr>
        <p:spPr>
          <a:xfrm>
            <a:off x="4351734" y="4267200"/>
            <a:ext cx="7581900" cy="609600"/>
          </a:xfrm>
          <a:custGeom>
            <a:avLst/>
            <a:gdLst/>
            <a:ahLst/>
            <a:cxnLst/>
            <a:rect l="l" t="t" r="r" b="b"/>
            <a:pathLst>
              <a:path w="7581900" h="609600">
                <a:moveTo>
                  <a:pt x="101602" y="0"/>
                </a:moveTo>
                <a:lnTo>
                  <a:pt x="7480298" y="0"/>
                </a:lnTo>
                <a:cubicBezTo>
                  <a:pt x="7536411" y="0"/>
                  <a:pt x="7581900" y="45489"/>
                  <a:pt x="7581900" y="101602"/>
                </a:cubicBezTo>
                <a:lnTo>
                  <a:pt x="7581900" y="507998"/>
                </a:lnTo>
                <a:cubicBezTo>
                  <a:pt x="7581900" y="564111"/>
                  <a:pt x="7536411" y="609600"/>
                  <a:pt x="7480298" y="609600"/>
                </a:cubicBezTo>
                <a:lnTo>
                  <a:pt x="101602" y="609600"/>
                </a:lnTo>
                <a:cubicBezTo>
                  <a:pt x="45489" y="609600"/>
                  <a:pt x="0" y="564111"/>
                  <a:pt x="0" y="507998"/>
                </a:cubicBezTo>
                <a:lnTo>
                  <a:pt x="0" y="101602"/>
                </a:lnTo>
                <a:cubicBezTo>
                  <a:pt x="0" y="45526"/>
                  <a:pt x="45526" y="0"/>
                  <a:pt x="101602" y="0"/>
                </a:cubicBezTo>
                <a:close/>
              </a:path>
            </a:pathLst>
          </a:custGeom>
          <a:solidFill>
            <a:srgbClr val="E06C59">
              <a:alpha val="10196"/>
            </a:srgbClr>
          </a:solidFill>
          <a:ln/>
        </p:spPr>
      </p:sp>
      <p:sp>
        <p:nvSpPr>
          <p:cNvPr id="13" name="Shape 10"/>
          <p:cNvSpPr/>
          <p:nvPr/>
        </p:nvSpPr>
        <p:spPr>
          <a:xfrm>
            <a:off x="4523184" y="4419600"/>
            <a:ext cx="342900" cy="304800"/>
          </a:xfrm>
          <a:custGeom>
            <a:avLst/>
            <a:gdLst/>
            <a:ahLst/>
            <a:cxnLst/>
            <a:rect l="l" t="t" r="r" b="b"/>
            <a:pathLst>
              <a:path w="342900" h="304800">
                <a:moveTo>
                  <a:pt x="160080" y="50721"/>
                </a:moveTo>
                <a:lnTo>
                  <a:pt x="90666" y="127873"/>
                </a:lnTo>
                <a:cubicBezTo>
                  <a:pt x="87928" y="130909"/>
                  <a:pt x="88047" y="135612"/>
                  <a:pt x="90964" y="138529"/>
                </a:cubicBezTo>
                <a:cubicBezTo>
                  <a:pt x="109121" y="156686"/>
                  <a:pt x="138589" y="156686"/>
                  <a:pt x="156746" y="138529"/>
                </a:cubicBezTo>
                <a:lnTo>
                  <a:pt x="175677" y="119598"/>
                </a:lnTo>
                <a:cubicBezTo>
                  <a:pt x="178177" y="117098"/>
                  <a:pt x="181332" y="115729"/>
                  <a:pt x="184547" y="115491"/>
                </a:cubicBezTo>
                <a:cubicBezTo>
                  <a:pt x="188595" y="115133"/>
                  <a:pt x="192762" y="116503"/>
                  <a:pt x="195858" y="119598"/>
                </a:cubicBezTo>
                <a:lnTo>
                  <a:pt x="300990" y="223838"/>
                </a:lnTo>
                <a:lnTo>
                  <a:pt x="342900" y="190500"/>
                </a:lnTo>
                <a:lnTo>
                  <a:pt x="342900" y="19050"/>
                </a:lnTo>
                <a:lnTo>
                  <a:pt x="276225" y="57150"/>
                </a:lnTo>
                <a:lnTo>
                  <a:pt x="262057" y="47685"/>
                </a:lnTo>
                <a:cubicBezTo>
                  <a:pt x="252651" y="41434"/>
                  <a:pt x="241637" y="38100"/>
                  <a:pt x="230326" y="38100"/>
                </a:cubicBezTo>
                <a:lnTo>
                  <a:pt x="188416" y="38100"/>
                </a:lnTo>
                <a:cubicBezTo>
                  <a:pt x="187762" y="38100"/>
                  <a:pt x="187047" y="38100"/>
                  <a:pt x="186392" y="38160"/>
                </a:cubicBezTo>
                <a:cubicBezTo>
                  <a:pt x="176332" y="38695"/>
                  <a:pt x="166866" y="43220"/>
                  <a:pt x="160080" y="50721"/>
                </a:cubicBezTo>
                <a:close/>
                <a:moveTo>
                  <a:pt x="69413" y="108764"/>
                </a:moveTo>
                <a:lnTo>
                  <a:pt x="132993" y="38100"/>
                </a:lnTo>
                <a:lnTo>
                  <a:pt x="109418" y="38100"/>
                </a:lnTo>
                <a:cubicBezTo>
                  <a:pt x="94238" y="38100"/>
                  <a:pt x="79712" y="44113"/>
                  <a:pt x="68997" y="54828"/>
                </a:cubicBezTo>
                <a:lnTo>
                  <a:pt x="66675" y="57150"/>
                </a:lnTo>
                <a:lnTo>
                  <a:pt x="0" y="19050"/>
                </a:lnTo>
                <a:lnTo>
                  <a:pt x="0" y="190500"/>
                </a:lnTo>
                <a:lnTo>
                  <a:pt x="93107" y="268069"/>
                </a:lnTo>
                <a:cubicBezTo>
                  <a:pt x="106799" y="279499"/>
                  <a:pt x="124063" y="285750"/>
                  <a:pt x="141863" y="285750"/>
                </a:cubicBezTo>
                <a:lnTo>
                  <a:pt x="151209" y="285750"/>
                </a:lnTo>
                <a:lnTo>
                  <a:pt x="147042" y="281583"/>
                </a:lnTo>
                <a:cubicBezTo>
                  <a:pt x="141446" y="275987"/>
                  <a:pt x="141446" y="266938"/>
                  <a:pt x="147042" y="261402"/>
                </a:cubicBezTo>
                <a:cubicBezTo>
                  <a:pt x="152638" y="255865"/>
                  <a:pt x="161687" y="255806"/>
                  <a:pt x="167223" y="261402"/>
                </a:cubicBezTo>
                <a:lnTo>
                  <a:pt x="191631" y="285810"/>
                </a:lnTo>
                <a:lnTo>
                  <a:pt x="196989" y="285810"/>
                </a:lnTo>
                <a:cubicBezTo>
                  <a:pt x="208359" y="285810"/>
                  <a:pt x="219492" y="283250"/>
                  <a:pt x="229612" y="278487"/>
                </a:cubicBezTo>
                <a:lnTo>
                  <a:pt x="213717" y="262533"/>
                </a:lnTo>
                <a:cubicBezTo>
                  <a:pt x="208121" y="256937"/>
                  <a:pt x="208121" y="247888"/>
                  <a:pt x="213717" y="242352"/>
                </a:cubicBezTo>
                <a:cubicBezTo>
                  <a:pt x="219313" y="236815"/>
                  <a:pt x="228362" y="236756"/>
                  <a:pt x="233898" y="242352"/>
                </a:cubicBezTo>
                <a:lnTo>
                  <a:pt x="252948" y="261402"/>
                </a:lnTo>
                <a:lnTo>
                  <a:pt x="263366" y="250984"/>
                </a:lnTo>
                <a:cubicBezTo>
                  <a:pt x="268665" y="245685"/>
                  <a:pt x="270212" y="238006"/>
                  <a:pt x="267891" y="231279"/>
                </a:cubicBezTo>
                <a:lnTo>
                  <a:pt x="185797" y="149840"/>
                </a:lnTo>
                <a:lnTo>
                  <a:pt x="176927" y="158710"/>
                </a:lnTo>
                <a:cubicBezTo>
                  <a:pt x="147578" y="188059"/>
                  <a:pt x="100072" y="188059"/>
                  <a:pt x="70723" y="158710"/>
                </a:cubicBezTo>
                <a:cubicBezTo>
                  <a:pt x="57031" y="145018"/>
                  <a:pt x="56495" y="123051"/>
                  <a:pt x="69413" y="108704"/>
                </a:cubicBezTo>
                <a:close/>
              </a:path>
            </a:pathLst>
          </a:custGeom>
          <a:solidFill>
            <a:srgbClr val="E06C59"/>
          </a:solidFill>
          <a:ln/>
        </p:spPr>
      </p:sp>
      <p:sp>
        <p:nvSpPr>
          <p:cNvPr id="14" name="Text 11"/>
          <p:cNvSpPr/>
          <p:nvPr/>
        </p:nvSpPr>
        <p:spPr>
          <a:xfrm>
            <a:off x="5088334" y="4445000"/>
            <a:ext cx="5410200" cy="254000"/>
          </a:xfrm>
          <a:prstGeom prst="rect">
            <a:avLst/>
          </a:prstGeom>
          <a:noFill/>
          <a:ln/>
        </p:spPr>
        <p:txBody>
          <a:bodyPr wrap="square" lIns="0" tIns="0" rIns="0" bIns="0" rtlCol="0" anchor="ctr"/>
          <a:lstStyle/>
          <a:p>
            <a:pPr>
              <a:lnSpc>
                <a:spcPct val="120000"/>
              </a:lnSpc>
            </a:pPr>
            <a:r>
              <a:rPr lang="en-US" sz="1400" dirty="0">
                <a:solidFill>
                  <a:srgbClr val="403833"/>
                </a:solidFill>
                <a:latin typeface="MiSans" pitchFamily="34" charset="0"/>
                <a:ea typeface="MiSans" pitchFamily="34" charset="-122"/>
                <a:cs typeface="MiSans" pitchFamily="34" charset="-120"/>
              </a:rPr>
              <a:t>Liên minh công-nông vững chắc, khả năng </a:t>
            </a:r>
            <a:pPr>
              <a:lnSpc>
                <a:spcPct val="120000"/>
              </a:lnSpc>
            </a:pPr>
            <a:r>
              <a:rPr lang="en-US" sz="1400" b="1" dirty="0">
                <a:solidFill>
                  <a:srgbClr val="403833"/>
                </a:solidFill>
                <a:latin typeface="MiSans" pitchFamily="34" charset="0"/>
                <a:ea typeface="MiSans" pitchFamily="34" charset="-122"/>
                <a:cs typeface="MiSans" pitchFamily="34" charset="-120"/>
              </a:rPr>
              <a:t>công-nông-binh liên hiệp</a:t>
            </a:r>
            <a:pPr>
              <a:lnSpc>
                <a:spcPct val="120000"/>
              </a:lnSpc>
            </a:pPr>
            <a:r>
              <a:rPr lang="en-US" sz="1400" dirty="0">
                <a:solidFill>
                  <a:srgbClr val="403833"/>
                </a:solidFill>
                <a:latin typeface="MiSans" pitchFamily="34" charset="0"/>
                <a:ea typeface="MiSans" pitchFamily="34" charset="-122"/>
                <a:cs typeface="MiSans" pitchFamily="34" charset="-120"/>
              </a:rPr>
              <a:t> cao.</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3F4F6"/>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540867" y="2311400"/>
            <a:ext cx="1219200" cy="1219200"/>
          </a:xfrm>
          <a:custGeom>
            <a:avLst/>
            <a:gdLst/>
            <a:ahLst/>
            <a:cxnLst/>
            <a:rect l="l" t="t" r="r" b="b"/>
            <a:pathLst>
              <a:path w="1219200" h="1219200">
                <a:moveTo>
                  <a:pt x="609600" y="0"/>
                </a:moveTo>
                <a:cubicBezTo>
                  <a:pt x="644604" y="0"/>
                  <a:pt x="676751" y="19288"/>
                  <a:pt x="693420" y="50006"/>
                </a:cubicBezTo>
                <a:lnTo>
                  <a:pt x="1207770" y="1002506"/>
                </a:lnTo>
                <a:cubicBezTo>
                  <a:pt x="1223724" y="1032034"/>
                  <a:pt x="1223010" y="1067753"/>
                  <a:pt x="1205865" y="1096566"/>
                </a:cubicBezTo>
                <a:cubicBezTo>
                  <a:pt x="1188720" y="1125379"/>
                  <a:pt x="1157526" y="1143000"/>
                  <a:pt x="1123950" y="1143000"/>
                </a:cubicBezTo>
                <a:lnTo>
                  <a:pt x="95250" y="1143000"/>
                </a:lnTo>
                <a:cubicBezTo>
                  <a:pt x="61674" y="1143000"/>
                  <a:pt x="30718" y="1125379"/>
                  <a:pt x="13335" y="1096566"/>
                </a:cubicBezTo>
                <a:cubicBezTo>
                  <a:pt x="-4048" y="1067753"/>
                  <a:pt x="-4524" y="1032034"/>
                  <a:pt x="11430" y="1002506"/>
                </a:cubicBezTo>
                <a:lnTo>
                  <a:pt x="525780" y="50006"/>
                </a:lnTo>
                <a:cubicBezTo>
                  <a:pt x="542449" y="19288"/>
                  <a:pt x="574596" y="0"/>
                  <a:pt x="609600" y="0"/>
                </a:cubicBezTo>
                <a:close/>
                <a:moveTo>
                  <a:pt x="609600" y="400050"/>
                </a:moveTo>
                <a:cubicBezTo>
                  <a:pt x="577929" y="400050"/>
                  <a:pt x="552450" y="425529"/>
                  <a:pt x="552450" y="457200"/>
                </a:cubicBezTo>
                <a:lnTo>
                  <a:pt x="552450" y="723900"/>
                </a:lnTo>
                <a:cubicBezTo>
                  <a:pt x="552450" y="755571"/>
                  <a:pt x="577929" y="781050"/>
                  <a:pt x="609600" y="781050"/>
                </a:cubicBezTo>
                <a:cubicBezTo>
                  <a:pt x="641271" y="781050"/>
                  <a:pt x="666750" y="755571"/>
                  <a:pt x="666750" y="723900"/>
                </a:cubicBezTo>
                <a:lnTo>
                  <a:pt x="666750" y="457200"/>
                </a:lnTo>
                <a:cubicBezTo>
                  <a:pt x="666750" y="425529"/>
                  <a:pt x="641271" y="400050"/>
                  <a:pt x="609600" y="400050"/>
                </a:cubicBezTo>
                <a:close/>
                <a:moveTo>
                  <a:pt x="673179" y="914400"/>
                </a:moveTo>
                <a:cubicBezTo>
                  <a:pt x="674626" y="890800"/>
                  <a:pt x="662856" y="868347"/>
                  <a:pt x="642625" y="856109"/>
                </a:cubicBezTo>
                <a:cubicBezTo>
                  <a:pt x="622394" y="843872"/>
                  <a:pt x="597044" y="843872"/>
                  <a:pt x="576813" y="856109"/>
                </a:cubicBezTo>
                <a:cubicBezTo>
                  <a:pt x="556582" y="868347"/>
                  <a:pt x="544812" y="890800"/>
                  <a:pt x="546259" y="914400"/>
                </a:cubicBezTo>
                <a:cubicBezTo>
                  <a:pt x="544812" y="938000"/>
                  <a:pt x="556582" y="960453"/>
                  <a:pt x="576813" y="972691"/>
                </a:cubicBezTo>
                <a:cubicBezTo>
                  <a:pt x="597044" y="984928"/>
                  <a:pt x="622394" y="984928"/>
                  <a:pt x="642625" y="972691"/>
                </a:cubicBezTo>
                <a:cubicBezTo>
                  <a:pt x="662856" y="960453"/>
                  <a:pt x="674626" y="938000"/>
                  <a:pt x="673179" y="914400"/>
                </a:cubicBezTo>
                <a:close/>
              </a:path>
            </a:pathLst>
          </a:custGeom>
          <a:solidFill>
            <a:srgbClr val="E06C59"/>
          </a:solidFill>
          <a:ln/>
        </p:spPr>
      </p:sp>
      <p:sp>
        <p:nvSpPr>
          <p:cNvPr id="5" name="Text 3"/>
          <p:cNvSpPr/>
          <p:nvPr/>
        </p:nvSpPr>
        <p:spPr>
          <a:xfrm>
            <a:off x="177800" y="3733800"/>
            <a:ext cx="3949700" cy="812800"/>
          </a:xfrm>
          <a:prstGeom prst="rect">
            <a:avLst/>
          </a:prstGeom>
          <a:noFill/>
          <a:ln/>
        </p:spPr>
        <p:txBody>
          <a:bodyPr wrap="square" lIns="0" tIns="0" rIns="0" bIns="0" rtlCol="0" anchor="ctr"/>
          <a:lstStyle/>
          <a:p>
            <a:pPr algn="ctr">
              <a:lnSpc>
                <a:spcPct val="110000"/>
              </a:lnSpc>
            </a:pPr>
            <a:r>
              <a:rPr lang="en-US" sz="2400" b="1" dirty="0">
                <a:solidFill>
                  <a:srgbClr val="C65B49"/>
                </a:solidFill>
                <a:latin typeface="Noto Sans SC" pitchFamily="34" charset="0"/>
                <a:ea typeface="Noto Sans SC" pitchFamily="34" charset="-122"/>
                <a:cs typeface="Noto Sans SC" pitchFamily="34" charset="-120"/>
              </a:rPr>
              <a:t>Khuyết điểm cần khắc phục</a:t>
            </a:r>
            <a:endParaRPr lang="en-US" sz="1600" dirty="0"/>
          </a:p>
        </p:txBody>
      </p:sp>
      <p:sp>
        <p:nvSpPr>
          <p:cNvPr id="6" name="Text 4"/>
          <p:cNvSpPr/>
          <p:nvPr/>
        </p:nvSpPr>
        <p:spPr>
          <a:xfrm>
            <a:off x="4351734" y="2168525"/>
            <a:ext cx="7696200" cy="749300"/>
          </a:xfrm>
          <a:prstGeom prst="rect">
            <a:avLst/>
          </a:prstGeom>
          <a:noFill/>
          <a:ln/>
        </p:spPr>
        <p:txBody>
          <a:bodyPr wrap="square" lIns="0" tIns="0" rIns="0" bIns="0" rtlCol="0" anchor="ctr"/>
          <a:lstStyle/>
          <a:p>
            <a:pPr>
              <a:lnSpc>
                <a:spcPct val="140000"/>
              </a:lnSpc>
            </a:pPr>
            <a:r>
              <a:rPr lang="en-US" sz="1800" dirty="0">
                <a:solidFill>
                  <a:srgbClr val="403833"/>
                </a:solidFill>
                <a:latin typeface="MiSans" pitchFamily="34" charset="0"/>
                <a:ea typeface="MiSans" pitchFamily="34" charset="-122"/>
                <a:cs typeface="MiSans" pitchFamily="34" charset="-120"/>
              </a:rPr>
              <a:t>Hội nghị chỉ rõ tồn tại: một số địa phương còn </a:t>
            </a:r>
            <a:pPr>
              <a:lnSpc>
                <a:spcPct val="140000"/>
              </a:lnSpc>
            </a:pPr>
            <a:r>
              <a:rPr lang="en-US" sz="1800" b="1" dirty="0">
                <a:solidFill>
                  <a:srgbClr val="E9792E"/>
                </a:solidFill>
                <a:latin typeface="MiSans" pitchFamily="34" charset="0"/>
                <a:ea typeface="MiSans" pitchFamily="34" charset="-122"/>
                <a:cs typeface="MiSans" pitchFamily="34" charset="-120"/>
              </a:rPr>
              <a:t>lừng chừng, thiếu kiên quyết</a:t>
            </a:r>
            <a:pPr>
              <a:lnSpc>
                <a:spcPct val="140000"/>
              </a:lnSpc>
            </a:pPr>
            <a:r>
              <a:rPr lang="en-US" sz="1800" dirty="0">
                <a:solidFill>
                  <a:srgbClr val="403833"/>
                </a:solidFill>
                <a:latin typeface="MiSans" pitchFamily="34" charset="0"/>
                <a:ea typeface="MiSans" pitchFamily="34" charset="-122"/>
                <a:cs typeface="MiSans" pitchFamily="34" charset="-120"/>
              </a:rPr>
              <a:t>, để địch lấn chiếm, kìm kẹp thêm dân.</a:t>
            </a:r>
            <a:endParaRPr lang="en-US" sz="1600" dirty="0"/>
          </a:p>
        </p:txBody>
      </p:sp>
      <p:sp>
        <p:nvSpPr>
          <p:cNvPr id="7" name="Shape 5"/>
          <p:cNvSpPr/>
          <p:nvPr/>
        </p:nvSpPr>
        <p:spPr>
          <a:xfrm>
            <a:off x="4351734" y="3216275"/>
            <a:ext cx="7581900" cy="1473200"/>
          </a:xfrm>
          <a:custGeom>
            <a:avLst/>
            <a:gdLst/>
            <a:ahLst/>
            <a:cxnLst/>
            <a:rect l="l" t="t" r="r" b="b"/>
            <a:pathLst>
              <a:path w="7581900" h="1473200">
                <a:moveTo>
                  <a:pt x="101607" y="0"/>
                </a:moveTo>
                <a:lnTo>
                  <a:pt x="7480293" y="0"/>
                </a:lnTo>
                <a:cubicBezTo>
                  <a:pt x="7536409" y="0"/>
                  <a:pt x="7581900" y="45491"/>
                  <a:pt x="7581900" y="101607"/>
                </a:cubicBezTo>
                <a:lnTo>
                  <a:pt x="7581900" y="1371593"/>
                </a:lnTo>
                <a:cubicBezTo>
                  <a:pt x="7581900" y="1427709"/>
                  <a:pt x="7536409" y="1473200"/>
                  <a:pt x="7480293" y="1473200"/>
                </a:cubicBezTo>
                <a:lnTo>
                  <a:pt x="101607" y="1473200"/>
                </a:lnTo>
                <a:cubicBezTo>
                  <a:pt x="45491" y="1473200"/>
                  <a:pt x="0" y="1427709"/>
                  <a:pt x="0" y="1371593"/>
                </a:cubicBezTo>
                <a:lnTo>
                  <a:pt x="0" y="101607"/>
                </a:lnTo>
                <a:cubicBezTo>
                  <a:pt x="0" y="45528"/>
                  <a:pt x="45528" y="0"/>
                  <a:pt x="101607" y="0"/>
                </a:cubicBezTo>
                <a:close/>
              </a:path>
            </a:pathLst>
          </a:custGeom>
          <a:solidFill>
            <a:srgbClr val="A5A8D1">
              <a:alpha val="20000"/>
            </a:srgbClr>
          </a:solidFill>
          <a:ln/>
        </p:spPr>
      </p:sp>
      <p:sp>
        <p:nvSpPr>
          <p:cNvPr id="8" name="Text 6"/>
          <p:cNvSpPr/>
          <p:nvPr/>
        </p:nvSpPr>
        <p:spPr>
          <a:xfrm>
            <a:off x="4554934" y="3419475"/>
            <a:ext cx="7289800" cy="355600"/>
          </a:xfrm>
          <a:prstGeom prst="rect">
            <a:avLst/>
          </a:prstGeom>
          <a:noFill/>
          <a:ln/>
        </p:spPr>
        <p:txBody>
          <a:bodyPr wrap="square" lIns="0" tIns="0" rIns="0" bIns="0" rtlCol="0" anchor="ctr"/>
          <a:lstStyle/>
          <a:p>
            <a:pPr>
              <a:lnSpc>
                <a:spcPct val="130000"/>
              </a:lnSpc>
            </a:pPr>
            <a:r>
              <a:rPr lang="en-US" sz="1800" b="1" dirty="0">
                <a:solidFill>
                  <a:srgbClr val="403833"/>
                </a:solidFill>
                <a:latin typeface="MiSans" pitchFamily="34" charset="0"/>
                <a:ea typeface="MiSans" pitchFamily="34" charset="-122"/>
                <a:cs typeface="MiSans" pitchFamily="34" charset="-120"/>
              </a:rPr>
              <a:t>Yêu cầu:</a:t>
            </a:r>
            <a:endParaRPr lang="en-US" sz="1600" dirty="0"/>
          </a:p>
        </p:txBody>
      </p:sp>
      <p:sp>
        <p:nvSpPr>
          <p:cNvPr id="9" name="Text 7"/>
          <p:cNvSpPr/>
          <p:nvPr/>
        </p:nvSpPr>
        <p:spPr>
          <a:xfrm>
            <a:off x="4554934" y="3876675"/>
            <a:ext cx="7277100" cy="609600"/>
          </a:xfrm>
          <a:prstGeom prst="rect">
            <a:avLst/>
          </a:prstGeom>
          <a:noFill/>
          <a:ln/>
        </p:spPr>
        <p:txBody>
          <a:bodyPr wrap="square" lIns="0" tIns="0" rIns="0" bIns="0" rtlCol="0" anchor="ctr"/>
          <a:lstStyle/>
          <a:p>
            <a:pPr>
              <a:lnSpc>
                <a:spcPct val="130000"/>
              </a:lnSpc>
            </a:pPr>
            <a:r>
              <a:rPr lang="en-US" sz="1600" dirty="0">
                <a:solidFill>
                  <a:srgbClr val="403833"/>
                </a:solidFill>
                <a:latin typeface="MiSans" pitchFamily="34" charset="0"/>
                <a:ea typeface="MiSans" pitchFamily="34" charset="-122"/>
                <a:cs typeface="MiSans" pitchFamily="34" charset="-120"/>
              </a:rPr>
              <a:t>Điều chỉnh nhận thức, tăng tính </a:t>
            </a:r>
            <a:pPr>
              <a:lnSpc>
                <a:spcPct val="130000"/>
              </a:lnSpc>
            </a:pPr>
            <a:r>
              <a:rPr lang="en-US" sz="1600" dirty="0">
                <a:solidFill>
                  <a:srgbClr val="403833"/>
                </a:solidFill>
                <a:highlight>
                  <a:srgbClr val="E06C59">
                    <a:alpha val="30000"/>
                  </a:srgbClr>
                </a:highlight>
                <a:latin typeface="MiSans" pitchFamily="34" charset="0"/>
                <a:ea typeface="MiSans" pitchFamily="34" charset="-122"/>
                <a:cs typeface="MiSans" pitchFamily="34" charset="-120"/>
              </a:rPr>
              <a:t>chủ động, quyết đoán </a:t>
            </a:r>
            <a:pPr>
              <a:lnSpc>
                <a:spcPct val="130000"/>
              </a:lnSpc>
            </a:pPr>
            <a:r>
              <a:rPr lang="en-US" sz="1600" dirty="0">
                <a:solidFill>
                  <a:srgbClr val="403833"/>
                </a:solidFill>
                <a:latin typeface="MiSans" pitchFamily="34" charset="0"/>
                <a:ea typeface="MiSans" pitchFamily="34" charset="-122"/>
                <a:cs typeface="MiSans" pitchFamily="34" charset="-120"/>
              </a:rPr>
              <a:t>trong lãnh đạo và đấu tranh, bảo vệ nhân dân, giữ vững vùng giải phóng.</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Hội nghị Trung ương 21: Quyết tâm giải phóng miền Nam</dc:title>
  <dc:subject>Hội nghị Trung ương 21: Quyết tâm giải phóng miền Nam</dc:subject>
  <dc:creator>Kimi</dc:creator>
  <cp:lastModifiedBy>Kimi</cp:lastModifiedBy>
  <cp:revision>1</cp:revision>
  <dcterms:created xsi:type="dcterms:W3CDTF">2025-12-16T09:40:44Z</dcterms:created>
  <dcterms:modified xsi:type="dcterms:W3CDTF">2025-12-16T09:40:44Z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{"Label":"Hội nghị Trung ương 21: Quyết tâm giải phóng miền Nam","ContentProducer":"001191110108MACG2KBH8F10000","ProduceID":"d50i9fimisds3t3c7td0","ReservedCode1":"","ContentPropagator":"001191110108MACG2KBH8F20000","PropagateID":"d50i9fimisds3t3c7td0","ReservedCode2":""}</vt:lpwstr>
  </property>
</Properties>
</file>